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305" r:id="rId5"/>
    <p:sldId id="306" r:id="rId6"/>
    <p:sldId id="261" r:id="rId7"/>
    <p:sldId id="263" r:id="rId8"/>
    <p:sldId id="307" r:id="rId9"/>
    <p:sldId id="308" r:id="rId10"/>
    <p:sldId id="309" r:id="rId11"/>
    <p:sldId id="265" r:id="rId12"/>
    <p:sldId id="264" r:id="rId13"/>
    <p:sldId id="259" r:id="rId14"/>
    <p:sldId id="272" r:id="rId15"/>
    <p:sldId id="273" r:id="rId16"/>
    <p:sldId id="276" r:id="rId17"/>
    <p:sldId id="274" r:id="rId18"/>
    <p:sldId id="277" r:id="rId19"/>
    <p:sldId id="279" r:id="rId20"/>
    <p:sldId id="280" r:id="rId21"/>
    <p:sldId id="281" r:id="rId22"/>
    <p:sldId id="283" r:id="rId23"/>
    <p:sldId id="284" r:id="rId24"/>
    <p:sldId id="285" r:id="rId25"/>
    <p:sldId id="286" r:id="rId26"/>
    <p:sldId id="288" r:id="rId27"/>
    <p:sldId id="287" r:id="rId28"/>
    <p:sldId id="260" r:id="rId29"/>
    <p:sldId id="289" r:id="rId30"/>
    <p:sldId id="290" r:id="rId31"/>
    <p:sldId id="291" r:id="rId32"/>
    <p:sldId id="292" r:id="rId33"/>
    <p:sldId id="293" r:id="rId34"/>
    <p:sldId id="294" r:id="rId35"/>
    <p:sldId id="295" r:id="rId36"/>
    <p:sldId id="296" r:id="rId37"/>
    <p:sldId id="297" r:id="rId38"/>
    <p:sldId id="298" r:id="rId39"/>
    <p:sldId id="299" r:id="rId40"/>
    <p:sldId id="300" r:id="rId41"/>
    <p:sldId id="301" r:id="rId42"/>
    <p:sldId id="302" r:id="rId43"/>
    <p:sldId id="303" r:id="rId44"/>
    <p:sldId id="304" r:id="rId45"/>
    <p:sldId id="262" r:id="rId46"/>
    <p:sldId id="311" r:id="rId47"/>
    <p:sldId id="312" r:id="rId48"/>
  </p:sldIdLst>
  <p:sldSz cx="12192000" cy="6858000"/>
  <p:notesSz cx="6858000" cy="9144000"/>
  <p:defaultTextStyle>
    <a:defPPr>
      <a:defRPr lang="sr-Latn-R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C56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793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61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Naslovni slaj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Slika 13">
            <a:extLst>
              <a:ext uri="{FF2B5EF4-FFF2-40B4-BE49-F238E27FC236}">
                <a16:creationId xmlns:a16="http://schemas.microsoft.com/office/drawing/2014/main" id="{8FBD081C-E6C2-807B-F622-45A52F57D6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28"/>
            <a:ext cx="12192000" cy="6857142"/>
          </a:xfrm>
          <a:prstGeom prst="rect">
            <a:avLst/>
          </a:pr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00F290A5-665D-F2E4-352E-051E267BCC1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455653" y="2468084"/>
            <a:ext cx="9144000" cy="2387600"/>
          </a:xfrm>
        </p:spPr>
        <p:txBody>
          <a:bodyPr anchor="b"/>
          <a:lstStyle>
            <a:lvl1pPr algn="r">
              <a:defRPr sz="6000">
                <a:latin typeface="Montserrat" panose="00000500000000000000" pitchFamily="2" charset="-18"/>
              </a:defRPr>
            </a:lvl1pPr>
          </a:lstStyle>
          <a:p>
            <a:r>
              <a:rPr lang="hr-HR" dirty="0"/>
              <a:t>DOCUMENT TITLE</a:t>
            </a:r>
          </a:p>
        </p:txBody>
      </p:sp>
      <p:sp>
        <p:nvSpPr>
          <p:cNvPr id="3" name="Podnaslov 2">
            <a:extLst>
              <a:ext uri="{FF2B5EF4-FFF2-40B4-BE49-F238E27FC236}">
                <a16:creationId xmlns:a16="http://schemas.microsoft.com/office/drawing/2014/main" id="{7A61E420-EBAD-A9E6-F448-076E17D0F24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455653" y="4947759"/>
            <a:ext cx="9144000" cy="1655762"/>
          </a:xfrm>
        </p:spPr>
        <p:txBody>
          <a:bodyPr/>
          <a:lstStyle>
            <a:lvl1pPr marL="0" indent="0" algn="r">
              <a:buNone/>
              <a:defRPr sz="2400">
                <a:latin typeface="Montserrat" panose="00000500000000000000" pitchFamily="2" charset="-1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r-HR" dirty="0"/>
              <a:t>SUBHEADING</a:t>
            </a:r>
          </a:p>
        </p:txBody>
      </p:sp>
    </p:spTree>
    <p:extLst>
      <p:ext uri="{BB962C8B-B14F-4D97-AF65-F5344CB8AC3E}">
        <p14:creationId xmlns:p14="http://schemas.microsoft.com/office/powerpoint/2010/main" val="1637976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9_Naslov i sadrža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lika 6">
            <a:extLst>
              <a:ext uri="{FF2B5EF4-FFF2-40B4-BE49-F238E27FC236}">
                <a16:creationId xmlns:a16="http://schemas.microsoft.com/office/drawing/2014/main" id="{E1102532-B18A-F116-ED3D-C3E4F6576C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" y="428"/>
            <a:ext cx="12191996" cy="6857140"/>
          </a:xfrm>
          <a:prstGeom prst="rect">
            <a:avLst/>
          </a:pr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3476ACE7-458A-DB79-D9F2-688CE21D2D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l">
              <a:defRPr sz="3600">
                <a:latin typeface="Bahnschrift SemiBold" panose="020B0502040204020203" pitchFamily="34" charset="0"/>
              </a:defRPr>
            </a:lvl1pPr>
          </a:lstStyle>
          <a:p>
            <a:r>
              <a:rPr lang="hr-HR" dirty="0"/>
              <a:t>HOMEWORK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48EC462E-02D9-044A-298B-A009977EE7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Bahnschrift SemiLight" panose="020B0502040204020203" pitchFamily="34" charset="0"/>
              </a:defRPr>
            </a:lvl1pPr>
            <a:lvl2pPr>
              <a:defRPr>
                <a:latin typeface="Bahnschrift SemiLight" panose="020B0502040204020203" pitchFamily="34" charset="0"/>
              </a:defRPr>
            </a:lvl2pPr>
            <a:lvl3pPr>
              <a:defRPr>
                <a:latin typeface="Bahnschrift SemiLight" panose="020B0502040204020203" pitchFamily="34" charset="0"/>
              </a:defRPr>
            </a:lvl3pPr>
            <a:lvl4pPr>
              <a:defRPr>
                <a:latin typeface="Bahnschrift SemiLight" panose="020B0502040204020203" pitchFamily="34" charset="0"/>
              </a:defRPr>
            </a:lvl4pPr>
            <a:lvl5pPr>
              <a:defRPr>
                <a:latin typeface="Bahnschrift SemiLight" panose="020B0502040204020203" pitchFamily="34" charset="0"/>
              </a:defRPr>
            </a:lvl5pPr>
          </a:lstStyle>
          <a:p>
            <a:pPr lvl="0"/>
            <a:r>
              <a:rPr lang="hr-HR" dirty="0"/>
              <a:t>Kliknite da biste uredili matrice</a:t>
            </a:r>
          </a:p>
        </p:txBody>
      </p:sp>
    </p:spTree>
    <p:extLst>
      <p:ext uri="{BB962C8B-B14F-4D97-AF65-F5344CB8AC3E}">
        <p14:creationId xmlns:p14="http://schemas.microsoft.com/office/powerpoint/2010/main" val="30933618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0_Naslov i sadrža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lika 6">
            <a:extLst>
              <a:ext uri="{FF2B5EF4-FFF2-40B4-BE49-F238E27FC236}">
                <a16:creationId xmlns:a16="http://schemas.microsoft.com/office/drawing/2014/main" id="{E1102532-B18A-F116-ED3D-C3E4F6576C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" y="428"/>
            <a:ext cx="12191994" cy="6857140"/>
          </a:xfrm>
          <a:prstGeom prst="rect">
            <a:avLst/>
          </a:pr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3476ACE7-458A-DB79-D9F2-688CE21D2D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l">
              <a:defRPr sz="3600">
                <a:latin typeface="Bahnschrift SemiBold" panose="020B0502040204020203" pitchFamily="34" charset="0"/>
              </a:defRPr>
            </a:lvl1pPr>
          </a:lstStyle>
          <a:p>
            <a:r>
              <a:rPr lang="hr-HR" dirty="0"/>
              <a:t>ASSESSMENTS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48EC462E-02D9-044A-298B-A009977EE7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Bahnschrift SemiLight" panose="020B0502040204020203" pitchFamily="34" charset="0"/>
              </a:defRPr>
            </a:lvl1pPr>
            <a:lvl2pPr>
              <a:defRPr>
                <a:latin typeface="Bahnschrift SemiLight" panose="020B0502040204020203" pitchFamily="34" charset="0"/>
              </a:defRPr>
            </a:lvl2pPr>
            <a:lvl3pPr>
              <a:defRPr>
                <a:latin typeface="Bahnschrift SemiLight" panose="020B0502040204020203" pitchFamily="34" charset="0"/>
              </a:defRPr>
            </a:lvl3pPr>
            <a:lvl4pPr>
              <a:defRPr>
                <a:latin typeface="Bahnschrift SemiLight" panose="020B0502040204020203" pitchFamily="34" charset="0"/>
              </a:defRPr>
            </a:lvl4pPr>
            <a:lvl5pPr>
              <a:defRPr>
                <a:latin typeface="Bahnschrift SemiLight" panose="020B0502040204020203" pitchFamily="34" charset="0"/>
              </a:defRPr>
            </a:lvl5pPr>
          </a:lstStyle>
          <a:p>
            <a:pPr lvl="0"/>
            <a:r>
              <a:rPr lang="hr-HR" dirty="0"/>
              <a:t>Kliknite da biste uredili matrice</a:t>
            </a:r>
          </a:p>
        </p:txBody>
      </p:sp>
    </p:spTree>
    <p:extLst>
      <p:ext uri="{BB962C8B-B14F-4D97-AF65-F5344CB8AC3E}">
        <p14:creationId xmlns:p14="http://schemas.microsoft.com/office/powerpoint/2010/main" val="5881854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1_Naslov i sadrža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lika 6">
            <a:extLst>
              <a:ext uri="{FF2B5EF4-FFF2-40B4-BE49-F238E27FC236}">
                <a16:creationId xmlns:a16="http://schemas.microsoft.com/office/drawing/2014/main" id="{E1102532-B18A-F116-ED3D-C3E4F6576C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" y="428"/>
            <a:ext cx="12191994" cy="6857139"/>
          </a:xfrm>
          <a:prstGeom prst="rect">
            <a:avLst/>
          </a:pr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3476ACE7-458A-DB79-D9F2-688CE21D2D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l">
              <a:defRPr sz="3600">
                <a:latin typeface="Bahnschrift SemiBold" panose="020B0502040204020203" pitchFamily="34" charset="0"/>
              </a:defRPr>
            </a:lvl1pPr>
          </a:lstStyle>
          <a:p>
            <a:r>
              <a:rPr lang="hr-HR" dirty="0"/>
              <a:t>ADDITIONAL READING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48EC462E-02D9-044A-298B-A009977EE7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Bahnschrift SemiLight" panose="020B0502040204020203" pitchFamily="34" charset="0"/>
              </a:defRPr>
            </a:lvl1pPr>
            <a:lvl2pPr>
              <a:defRPr>
                <a:latin typeface="Bahnschrift SemiLight" panose="020B0502040204020203" pitchFamily="34" charset="0"/>
              </a:defRPr>
            </a:lvl2pPr>
            <a:lvl3pPr>
              <a:defRPr>
                <a:latin typeface="Bahnschrift SemiLight" panose="020B0502040204020203" pitchFamily="34" charset="0"/>
              </a:defRPr>
            </a:lvl3pPr>
            <a:lvl4pPr>
              <a:defRPr>
                <a:latin typeface="Bahnschrift SemiLight" panose="020B0502040204020203" pitchFamily="34" charset="0"/>
              </a:defRPr>
            </a:lvl4pPr>
            <a:lvl5pPr>
              <a:defRPr>
                <a:latin typeface="Bahnschrift SemiLight" panose="020B0502040204020203" pitchFamily="34" charset="0"/>
              </a:defRPr>
            </a:lvl5pPr>
          </a:lstStyle>
          <a:p>
            <a:pPr lvl="0"/>
            <a:r>
              <a:rPr lang="hr-HR" dirty="0"/>
              <a:t>Kliknite da biste uredili matrice</a:t>
            </a:r>
          </a:p>
        </p:txBody>
      </p:sp>
    </p:spTree>
    <p:extLst>
      <p:ext uri="{BB962C8B-B14F-4D97-AF65-F5344CB8AC3E}">
        <p14:creationId xmlns:p14="http://schemas.microsoft.com/office/powerpoint/2010/main" val="34553890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2_Naslov i sadrža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lika 6">
            <a:extLst>
              <a:ext uri="{FF2B5EF4-FFF2-40B4-BE49-F238E27FC236}">
                <a16:creationId xmlns:a16="http://schemas.microsoft.com/office/drawing/2014/main" id="{E1102532-B18A-F116-ED3D-C3E4F6576C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" y="428"/>
            <a:ext cx="12191993" cy="6857139"/>
          </a:xfrm>
          <a:prstGeom prst="rect">
            <a:avLst/>
          </a:pr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3476ACE7-458A-DB79-D9F2-688CE21D2D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l">
              <a:defRPr sz="3600">
                <a:latin typeface="Bahnschrift SemiBold" panose="020B0502040204020203" pitchFamily="34" charset="0"/>
              </a:defRPr>
            </a:lvl1pPr>
          </a:lstStyle>
          <a:p>
            <a:r>
              <a:rPr lang="hr-HR" dirty="0"/>
              <a:t>RESOURCES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48EC462E-02D9-044A-298B-A009977EE7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Bahnschrift SemiLight" panose="020B0502040204020203" pitchFamily="34" charset="0"/>
              </a:defRPr>
            </a:lvl1pPr>
            <a:lvl2pPr>
              <a:defRPr>
                <a:latin typeface="Bahnschrift SemiLight" panose="020B0502040204020203" pitchFamily="34" charset="0"/>
              </a:defRPr>
            </a:lvl2pPr>
            <a:lvl3pPr>
              <a:defRPr>
                <a:latin typeface="Bahnschrift SemiLight" panose="020B0502040204020203" pitchFamily="34" charset="0"/>
              </a:defRPr>
            </a:lvl3pPr>
            <a:lvl4pPr>
              <a:defRPr>
                <a:latin typeface="Bahnschrift SemiLight" panose="020B0502040204020203" pitchFamily="34" charset="0"/>
              </a:defRPr>
            </a:lvl4pPr>
            <a:lvl5pPr>
              <a:defRPr>
                <a:latin typeface="Bahnschrift SemiLight" panose="020B0502040204020203" pitchFamily="34" charset="0"/>
              </a:defRPr>
            </a:lvl5pPr>
          </a:lstStyle>
          <a:p>
            <a:pPr lvl="0"/>
            <a:r>
              <a:rPr lang="hr-HR" dirty="0"/>
              <a:t>Kliknite da biste uredili matrice</a:t>
            </a:r>
          </a:p>
        </p:txBody>
      </p:sp>
    </p:spTree>
    <p:extLst>
      <p:ext uri="{BB962C8B-B14F-4D97-AF65-F5344CB8AC3E}">
        <p14:creationId xmlns:p14="http://schemas.microsoft.com/office/powerpoint/2010/main" val="10157655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Završni slaj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Slika 8">
            <a:extLst>
              <a:ext uri="{FF2B5EF4-FFF2-40B4-BE49-F238E27FC236}">
                <a16:creationId xmlns:a16="http://schemas.microsoft.com/office/drawing/2014/main" id="{1E9C26A1-6687-A87D-1AE0-CDCFC63DA5B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428"/>
            <a:ext cx="12191998" cy="6857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8270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Naslovni slaj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Slika 8">
            <a:extLst>
              <a:ext uri="{FF2B5EF4-FFF2-40B4-BE49-F238E27FC236}">
                <a16:creationId xmlns:a16="http://schemas.microsoft.com/office/drawing/2014/main" id="{1E9C26A1-6687-A87D-1AE0-CDCFC63DA5B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28"/>
            <a:ext cx="12192000" cy="6857142"/>
          </a:xfrm>
          <a:prstGeom prst="rect">
            <a:avLst/>
          </a:pr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00F290A5-665D-F2E4-352E-051E267BCC1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455653" y="3382477"/>
            <a:ext cx="9144000" cy="2387600"/>
          </a:xfrm>
        </p:spPr>
        <p:txBody>
          <a:bodyPr anchor="b"/>
          <a:lstStyle>
            <a:lvl1pPr algn="r">
              <a:defRPr sz="4800">
                <a:latin typeface="Bahnschrift" panose="020B0502040204020203" pitchFamily="34" charset="0"/>
              </a:defRPr>
            </a:lvl1pPr>
          </a:lstStyle>
          <a:p>
            <a:r>
              <a:rPr lang="hr-HR" dirty="0"/>
              <a:t>HEADING</a:t>
            </a:r>
          </a:p>
        </p:txBody>
      </p:sp>
    </p:spTree>
    <p:extLst>
      <p:ext uri="{BB962C8B-B14F-4D97-AF65-F5344CB8AC3E}">
        <p14:creationId xmlns:p14="http://schemas.microsoft.com/office/powerpoint/2010/main" val="16266225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slov i sadrža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lika 9" descr="Slika na kojoj se prikazuje crta, snimka zaslona, šarenilo, dizajn&#10;&#10;Opis je automatski generiran">
            <a:extLst>
              <a:ext uri="{FF2B5EF4-FFF2-40B4-BE49-F238E27FC236}">
                <a16:creationId xmlns:a16="http://schemas.microsoft.com/office/drawing/2014/main" id="{7D3E6235-77BD-81C2-1C4B-460BFF2AC5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3476ACE7-458A-DB79-D9F2-688CE21D2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r">
              <a:defRPr sz="3600">
                <a:latin typeface="Bahnschrift SemiBold" panose="020B0502040204020203" pitchFamily="34" charset="0"/>
              </a:defRPr>
            </a:lvl1pPr>
          </a:lstStyle>
          <a:p>
            <a:r>
              <a:rPr lang="hr-HR" dirty="0"/>
              <a:t>Kliknite da biste uredili stil naslova matrice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48EC462E-02D9-044A-298B-A009977EE7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Bahnschrift SemiLight" panose="020B0502040204020203" pitchFamily="34" charset="0"/>
              </a:defRPr>
            </a:lvl1pPr>
            <a:lvl2pPr>
              <a:defRPr>
                <a:latin typeface="Bahnschrift SemiLight" panose="020B0502040204020203" pitchFamily="34" charset="0"/>
              </a:defRPr>
            </a:lvl2pPr>
            <a:lvl3pPr>
              <a:defRPr>
                <a:latin typeface="Bahnschrift SemiLight" panose="020B0502040204020203" pitchFamily="34" charset="0"/>
              </a:defRPr>
            </a:lvl3pPr>
            <a:lvl4pPr>
              <a:defRPr>
                <a:latin typeface="Bahnschrift SemiLight" panose="020B0502040204020203" pitchFamily="34" charset="0"/>
              </a:defRPr>
            </a:lvl4pPr>
            <a:lvl5pPr>
              <a:defRPr>
                <a:latin typeface="Bahnschrift SemiLight" panose="020B0502040204020203" pitchFamily="34" charset="0"/>
              </a:defRPr>
            </a:lvl5pPr>
          </a:lstStyle>
          <a:p>
            <a:pPr lvl="0"/>
            <a:r>
              <a:rPr lang="hr-HR" dirty="0"/>
              <a:t>Kliknite da biste uredili matrice</a:t>
            </a:r>
          </a:p>
        </p:txBody>
      </p:sp>
    </p:spTree>
    <p:extLst>
      <p:ext uri="{BB962C8B-B14F-4D97-AF65-F5344CB8AC3E}">
        <p14:creationId xmlns:p14="http://schemas.microsoft.com/office/powerpoint/2010/main" val="16012754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sadržaj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lika 7" descr="Slika na kojoj se prikazuje crta, snimka zaslona, šarenilo, dizajn">
            <a:extLst>
              <a:ext uri="{FF2B5EF4-FFF2-40B4-BE49-F238E27FC236}">
                <a16:creationId xmlns:a16="http://schemas.microsoft.com/office/drawing/2014/main" id="{813DD7BB-6C45-D079-40C8-D9AAFA33515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E69C0126-D498-D7EF-F08C-471CA839C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r">
              <a:defRPr sz="3600">
                <a:latin typeface="Bahnschrift SemiBold" panose="020B0502040204020203" pitchFamily="34" charset="0"/>
              </a:defRPr>
            </a:lvl1pPr>
          </a:lstStyle>
          <a:p>
            <a:r>
              <a:rPr lang="hr-HR" dirty="0"/>
              <a:t>Kliknite da biste uredili stil naslova matrice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E0915537-B2D1-B872-5BC6-E6A6498B82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latin typeface="Bahnschrift SemiLight" panose="020B0502040204020203" pitchFamily="34" charset="0"/>
              </a:defRPr>
            </a:lvl1pPr>
          </a:lstStyle>
          <a:p>
            <a:pPr lvl="0"/>
            <a:r>
              <a:rPr lang="hr-HR" dirty="0"/>
              <a:t>Kliknite da biste uredili matrice</a:t>
            </a:r>
          </a:p>
        </p:txBody>
      </p:sp>
      <p:sp>
        <p:nvSpPr>
          <p:cNvPr id="4" name="Rezervirano mjesto sadržaja 3">
            <a:extLst>
              <a:ext uri="{FF2B5EF4-FFF2-40B4-BE49-F238E27FC236}">
                <a16:creationId xmlns:a16="http://schemas.microsoft.com/office/drawing/2014/main" id="{6E429AF7-3B52-7B21-C5E7-7BA86CDA81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41308425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Naslovni slaj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lika 3">
            <a:extLst>
              <a:ext uri="{FF2B5EF4-FFF2-40B4-BE49-F238E27FC236}">
                <a16:creationId xmlns:a16="http://schemas.microsoft.com/office/drawing/2014/main" id="{5F67D23E-A28C-75D8-1345-0AB914675C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28"/>
            <a:ext cx="12192000" cy="6857142"/>
          </a:xfrm>
          <a:prstGeom prst="rect">
            <a:avLst/>
          </a:pr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00F290A5-665D-F2E4-352E-051E267BCC1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455653" y="3382477"/>
            <a:ext cx="9144000" cy="2387600"/>
          </a:xfrm>
        </p:spPr>
        <p:txBody>
          <a:bodyPr anchor="b"/>
          <a:lstStyle>
            <a:lvl1pPr algn="r">
              <a:defRPr sz="4800">
                <a:latin typeface="Bahnschrift" panose="020B0502040204020203" pitchFamily="34" charset="0"/>
              </a:defRPr>
            </a:lvl1pPr>
          </a:lstStyle>
          <a:p>
            <a:r>
              <a:rPr lang="hr-HR" dirty="0"/>
              <a:t>HEADING</a:t>
            </a:r>
          </a:p>
        </p:txBody>
      </p:sp>
    </p:spTree>
    <p:extLst>
      <p:ext uri="{BB962C8B-B14F-4D97-AF65-F5344CB8AC3E}">
        <p14:creationId xmlns:p14="http://schemas.microsoft.com/office/powerpoint/2010/main" val="2252550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Naslov i sadrža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lika 5" descr="Slika na kojoj se prikazuje ljubičasto, Magenta, Jorgovan, ljubičica&#10;&#10;Opis je automatski generiran">
            <a:extLst>
              <a:ext uri="{FF2B5EF4-FFF2-40B4-BE49-F238E27FC236}">
                <a16:creationId xmlns:a16="http://schemas.microsoft.com/office/drawing/2014/main" id="{35DF2062-AC53-CC06-3408-F03D9B95BB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3476ACE7-458A-DB79-D9F2-688CE21D2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r">
              <a:defRPr sz="3600">
                <a:latin typeface="Bahnschrift SemiBold" panose="020B0502040204020203" pitchFamily="34" charset="0"/>
              </a:defRPr>
            </a:lvl1pPr>
          </a:lstStyle>
          <a:p>
            <a:r>
              <a:rPr lang="hr-HR" dirty="0"/>
              <a:t>Kliknite da biste uredili stil naslova matrice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48EC462E-02D9-044A-298B-A009977EE7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Bahnschrift SemiLight" panose="020B0502040204020203" pitchFamily="34" charset="0"/>
              </a:defRPr>
            </a:lvl1pPr>
            <a:lvl2pPr>
              <a:defRPr>
                <a:latin typeface="Bahnschrift SemiLight" panose="020B0502040204020203" pitchFamily="34" charset="0"/>
              </a:defRPr>
            </a:lvl2pPr>
            <a:lvl3pPr>
              <a:defRPr>
                <a:latin typeface="Bahnschrift SemiLight" panose="020B0502040204020203" pitchFamily="34" charset="0"/>
              </a:defRPr>
            </a:lvl3pPr>
            <a:lvl4pPr>
              <a:defRPr>
                <a:latin typeface="Bahnschrift SemiLight" panose="020B0502040204020203" pitchFamily="34" charset="0"/>
              </a:defRPr>
            </a:lvl4pPr>
            <a:lvl5pPr>
              <a:defRPr>
                <a:latin typeface="Bahnschrift SemiLight" panose="020B0502040204020203" pitchFamily="34" charset="0"/>
              </a:defRPr>
            </a:lvl5pPr>
          </a:lstStyle>
          <a:p>
            <a:pPr lvl="0"/>
            <a:r>
              <a:rPr lang="hr-HR" dirty="0"/>
              <a:t>Kliknite da biste uredili matrice</a:t>
            </a:r>
          </a:p>
        </p:txBody>
      </p:sp>
    </p:spTree>
    <p:extLst>
      <p:ext uri="{BB962C8B-B14F-4D97-AF65-F5344CB8AC3E}">
        <p14:creationId xmlns:p14="http://schemas.microsoft.com/office/powerpoint/2010/main" val="22262088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3_Dva sadržaj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lika 4" descr="Slika na kojoj se prikazuje ljubičasto, Magenta, Jorgovan, ljubičica&#10;&#10;Opis je automatski generiran">
            <a:extLst>
              <a:ext uri="{FF2B5EF4-FFF2-40B4-BE49-F238E27FC236}">
                <a16:creationId xmlns:a16="http://schemas.microsoft.com/office/drawing/2014/main" id="{9FAA237F-8481-A276-5DC5-A3FC50F5B1A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E69C0126-D498-D7EF-F08C-471CA839C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r">
              <a:defRPr sz="3600">
                <a:latin typeface="Bahnschrift SemiBold" panose="020B0502040204020203" pitchFamily="34" charset="0"/>
              </a:defRPr>
            </a:lvl1pPr>
          </a:lstStyle>
          <a:p>
            <a:r>
              <a:rPr lang="hr-HR" dirty="0"/>
              <a:t>Kliknite da biste uredili stil naslova matrice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E0915537-B2D1-B872-5BC6-E6A6498B82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latin typeface="Bahnschrift SemiLight" panose="020B0502040204020203" pitchFamily="34" charset="0"/>
              </a:defRPr>
            </a:lvl1pPr>
          </a:lstStyle>
          <a:p>
            <a:pPr lvl="0"/>
            <a:r>
              <a:rPr lang="hr-HR" dirty="0"/>
              <a:t>Kliknite da biste uredili matrice</a:t>
            </a:r>
          </a:p>
        </p:txBody>
      </p:sp>
      <p:sp>
        <p:nvSpPr>
          <p:cNvPr id="4" name="Rezervirano mjesto sadržaja 3">
            <a:extLst>
              <a:ext uri="{FF2B5EF4-FFF2-40B4-BE49-F238E27FC236}">
                <a16:creationId xmlns:a16="http://schemas.microsoft.com/office/drawing/2014/main" id="{6E429AF7-3B52-7B21-C5E7-7BA86CDA81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18835754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7_Naslov i sadrža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lika 6">
            <a:extLst>
              <a:ext uri="{FF2B5EF4-FFF2-40B4-BE49-F238E27FC236}">
                <a16:creationId xmlns:a16="http://schemas.microsoft.com/office/drawing/2014/main" id="{E1102532-B18A-F116-ED3D-C3E4F6576C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428"/>
            <a:ext cx="12191998" cy="6857141"/>
          </a:xfrm>
          <a:prstGeom prst="rect">
            <a:avLst/>
          </a:pr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3476ACE7-458A-DB79-D9F2-688CE21D2D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l">
              <a:defRPr sz="3600">
                <a:latin typeface="Bahnschrift SemiBold" panose="020B0502040204020203" pitchFamily="34" charset="0"/>
              </a:defRPr>
            </a:lvl1pPr>
          </a:lstStyle>
          <a:p>
            <a:r>
              <a:rPr lang="hr-HR" dirty="0"/>
              <a:t>DISCUSSION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48EC462E-02D9-044A-298B-A009977EE7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Bahnschrift SemiLight" panose="020B0502040204020203" pitchFamily="34" charset="0"/>
              </a:defRPr>
            </a:lvl1pPr>
            <a:lvl2pPr>
              <a:defRPr>
                <a:latin typeface="Bahnschrift SemiLight" panose="020B0502040204020203" pitchFamily="34" charset="0"/>
              </a:defRPr>
            </a:lvl2pPr>
            <a:lvl3pPr>
              <a:defRPr>
                <a:latin typeface="Bahnschrift SemiLight" panose="020B0502040204020203" pitchFamily="34" charset="0"/>
              </a:defRPr>
            </a:lvl3pPr>
            <a:lvl4pPr>
              <a:defRPr>
                <a:latin typeface="Bahnschrift SemiLight" panose="020B0502040204020203" pitchFamily="34" charset="0"/>
              </a:defRPr>
            </a:lvl4pPr>
            <a:lvl5pPr>
              <a:defRPr>
                <a:latin typeface="Bahnschrift SemiLight" panose="020B0502040204020203" pitchFamily="34" charset="0"/>
              </a:defRPr>
            </a:lvl5pPr>
          </a:lstStyle>
          <a:p>
            <a:pPr lvl="0"/>
            <a:r>
              <a:rPr lang="hr-HR" dirty="0"/>
              <a:t>Kliknite da biste uredili matrice</a:t>
            </a:r>
          </a:p>
        </p:txBody>
      </p:sp>
    </p:spTree>
    <p:extLst>
      <p:ext uri="{BB962C8B-B14F-4D97-AF65-F5344CB8AC3E}">
        <p14:creationId xmlns:p14="http://schemas.microsoft.com/office/powerpoint/2010/main" val="13716008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8_Naslov i sadrža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lika 6">
            <a:extLst>
              <a:ext uri="{FF2B5EF4-FFF2-40B4-BE49-F238E27FC236}">
                <a16:creationId xmlns:a16="http://schemas.microsoft.com/office/drawing/2014/main" id="{E1102532-B18A-F116-ED3D-C3E4F6576C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" y="428"/>
            <a:ext cx="12191996" cy="6857141"/>
          </a:xfrm>
          <a:prstGeom prst="rect">
            <a:avLst/>
          </a:pr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3476ACE7-458A-DB79-D9F2-688CE21D2D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l">
              <a:defRPr sz="3600">
                <a:latin typeface="Bahnschrift SemiBold" panose="020B0502040204020203" pitchFamily="34" charset="0"/>
              </a:defRPr>
            </a:lvl1pPr>
          </a:lstStyle>
          <a:p>
            <a:r>
              <a:rPr lang="hr-HR" dirty="0"/>
              <a:t>EXERCISE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48EC462E-02D9-044A-298B-A009977EE7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Bahnschrift SemiLight" panose="020B0502040204020203" pitchFamily="34" charset="0"/>
              </a:defRPr>
            </a:lvl1pPr>
            <a:lvl2pPr>
              <a:defRPr>
                <a:latin typeface="Bahnschrift SemiLight" panose="020B0502040204020203" pitchFamily="34" charset="0"/>
              </a:defRPr>
            </a:lvl2pPr>
            <a:lvl3pPr>
              <a:defRPr>
                <a:latin typeface="Bahnschrift SemiLight" panose="020B0502040204020203" pitchFamily="34" charset="0"/>
              </a:defRPr>
            </a:lvl3pPr>
            <a:lvl4pPr>
              <a:defRPr>
                <a:latin typeface="Bahnschrift SemiLight" panose="020B0502040204020203" pitchFamily="34" charset="0"/>
              </a:defRPr>
            </a:lvl4pPr>
            <a:lvl5pPr>
              <a:defRPr>
                <a:latin typeface="Bahnschrift SemiLight" panose="020B0502040204020203" pitchFamily="34" charset="0"/>
              </a:defRPr>
            </a:lvl5pPr>
          </a:lstStyle>
          <a:p>
            <a:pPr lvl="0"/>
            <a:r>
              <a:rPr lang="hr-HR" dirty="0"/>
              <a:t>Kliknite da biste uredili matrice</a:t>
            </a:r>
          </a:p>
        </p:txBody>
      </p:sp>
    </p:spTree>
    <p:extLst>
      <p:ext uri="{BB962C8B-B14F-4D97-AF65-F5344CB8AC3E}">
        <p14:creationId xmlns:p14="http://schemas.microsoft.com/office/powerpoint/2010/main" val="35978036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zervirano mjesto naslova 1">
            <a:extLst>
              <a:ext uri="{FF2B5EF4-FFF2-40B4-BE49-F238E27FC236}">
                <a16:creationId xmlns:a16="http://schemas.microsoft.com/office/drawing/2014/main" id="{1B650DF9-2458-1434-6EFF-3D965EDC4A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r-HR" dirty="0"/>
              <a:t>Kliknite da biste uredili stil naslova matrice</a:t>
            </a:r>
          </a:p>
        </p:txBody>
      </p:sp>
      <p:sp>
        <p:nvSpPr>
          <p:cNvPr id="3" name="Rezervirano mjesto teksta 2">
            <a:extLst>
              <a:ext uri="{FF2B5EF4-FFF2-40B4-BE49-F238E27FC236}">
                <a16:creationId xmlns:a16="http://schemas.microsoft.com/office/drawing/2014/main" id="{76C6E5EE-2B8F-9019-690C-3AF0A69B8C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</a:p>
        </p:txBody>
      </p:sp>
      <p:sp>
        <p:nvSpPr>
          <p:cNvPr id="4" name="Rezervirano mjesto datuma 3">
            <a:extLst>
              <a:ext uri="{FF2B5EF4-FFF2-40B4-BE49-F238E27FC236}">
                <a16:creationId xmlns:a16="http://schemas.microsoft.com/office/drawing/2014/main" id="{470CF1CA-F427-A5AF-96AA-671002CD74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63B997-549E-41F4-A1E4-B0CF42B49EF1}" type="datetimeFigureOut">
              <a:rPr lang="hr-HR" smtClean="0"/>
              <a:t>11.6.2025.</a:t>
            </a:fld>
            <a:endParaRPr lang="hr-HR"/>
          </a:p>
        </p:txBody>
      </p:sp>
      <p:sp>
        <p:nvSpPr>
          <p:cNvPr id="5" name="Rezervirano mjesto podnožja 4">
            <a:extLst>
              <a:ext uri="{FF2B5EF4-FFF2-40B4-BE49-F238E27FC236}">
                <a16:creationId xmlns:a16="http://schemas.microsoft.com/office/drawing/2014/main" id="{8D829544-1FE5-4ED0-6A51-373B245680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r-HR"/>
          </a:p>
        </p:txBody>
      </p:sp>
      <p:sp>
        <p:nvSpPr>
          <p:cNvPr id="6" name="Rezervirano mjesto broja slajda 5">
            <a:extLst>
              <a:ext uri="{FF2B5EF4-FFF2-40B4-BE49-F238E27FC236}">
                <a16:creationId xmlns:a16="http://schemas.microsoft.com/office/drawing/2014/main" id="{33A67201-5F88-A086-59F5-4A06FA6BE0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CDD723-16A0-42C8-A963-6C8D73A0AD48}" type="slidenum">
              <a:rPr lang="hr-HR" smtClean="0"/>
              <a:t>‹N›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8975138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4" r:id="rId2"/>
    <p:sldLayoutId id="2147483650" r:id="rId3"/>
    <p:sldLayoutId id="2147483659" r:id="rId4"/>
    <p:sldLayoutId id="2147483667" r:id="rId5"/>
    <p:sldLayoutId id="2147483653" r:id="rId6"/>
    <p:sldLayoutId id="2147483662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87" r:id="rId13"/>
    <p:sldLayoutId id="2147483669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r-Latn-R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hyperlink" Target="https://miro.com/app/board/uXjVIJkWtGU=/" TargetMode="Externa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slov 3">
            <a:extLst>
              <a:ext uri="{FF2B5EF4-FFF2-40B4-BE49-F238E27FC236}">
                <a16:creationId xmlns:a16="http://schemas.microsoft.com/office/drawing/2014/main" id="{4022C4E9-1E70-8866-3479-A24FD93D0CA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3. Planning of activities considering the team's production capacity: creation of a backlog</a:t>
            </a:r>
            <a:endParaRPr lang="hr-HR" dirty="0"/>
          </a:p>
        </p:txBody>
      </p:sp>
      <p:sp>
        <p:nvSpPr>
          <p:cNvPr id="5" name="Podnaslov 4">
            <a:extLst>
              <a:ext uri="{FF2B5EF4-FFF2-40B4-BE49-F238E27FC236}">
                <a16:creationId xmlns:a16="http://schemas.microsoft.com/office/drawing/2014/main" id="{2D59F4E1-B531-21D4-1874-34304F7DAD4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(11.5 hours)</a:t>
            </a:r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4955189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478A2C-0206-346A-8AEB-40FEC2D793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83A2FA4-B50B-13D8-5F8B-D481E14AA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800" dirty="0"/>
              <a:t>Group Exercise – Create a mini product backlog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740946D-2685-CAFC-2E96-9D63A99CE8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34170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400" b="1" dirty="0"/>
              <a:t>Scenario</a:t>
            </a:r>
            <a:r>
              <a:rPr lang="en-GB" sz="2400" dirty="0"/>
              <a:t>:</a:t>
            </a:r>
            <a:br>
              <a:rPr lang="en-GB" sz="2400" dirty="0"/>
            </a:br>
            <a:br>
              <a:rPr lang="en-GB" sz="2400" dirty="0"/>
            </a:br>
            <a:r>
              <a:rPr lang="en-US" sz="2400" dirty="0" err="1"/>
              <a:t>EduTrack</a:t>
            </a:r>
            <a:r>
              <a:rPr lang="en-US" sz="2400" dirty="0"/>
              <a:t> is an initiative to create a web-based classroom management platform designed to simplify </a:t>
            </a:r>
            <a:br>
              <a:rPr lang="en-US" sz="2400" dirty="0"/>
            </a:br>
            <a:r>
              <a:rPr lang="en-US" sz="2400" dirty="0"/>
              <a:t>administrative tasks for teachers, improve student engagement, and provide real-time insights into academic progress. </a:t>
            </a:r>
          </a:p>
          <a:p>
            <a:pPr marL="0" indent="0">
              <a:buNone/>
            </a:pPr>
            <a:br>
              <a:rPr lang="en-US" sz="2400" dirty="0"/>
            </a:br>
            <a:r>
              <a:rPr lang="en-US" sz="2400" dirty="0"/>
              <a:t>The platform includes features like attendance tracking, assignment submissions, grade management, and student-teacher communication.</a:t>
            </a:r>
            <a:r>
              <a:rPr lang="it-IT" sz="2400" dirty="0"/>
              <a:t> 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The web solution must be intuitive, scalable, and secure, focusing on user-friendly design and continuous adaptability through iterative feedback from teachers and students.</a:t>
            </a:r>
          </a:p>
        </p:txBody>
      </p:sp>
    </p:spTree>
    <p:extLst>
      <p:ext uri="{BB962C8B-B14F-4D97-AF65-F5344CB8AC3E}">
        <p14:creationId xmlns:p14="http://schemas.microsoft.com/office/powerpoint/2010/main" val="18836776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B8165AA-7FE9-1F65-0905-72BDC6BB9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800" dirty="0"/>
              <a:t>Group Exercise – Create a mini product backlog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E16C5A2-2F6F-A215-920E-4677C66E4E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36720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200" b="1" dirty="0"/>
              <a:t>Exercise: </a:t>
            </a:r>
            <a:br>
              <a:rPr lang="en-US" sz="2200" dirty="0"/>
            </a:br>
            <a:r>
              <a:rPr lang="en-GB" sz="2200" dirty="0"/>
              <a:t>Think of 5 features or needs students/teachers might have.</a:t>
            </a:r>
          </a:p>
          <a:p>
            <a:pPr marL="0" indent="0">
              <a:buNone/>
            </a:pPr>
            <a:endParaRPr lang="en-GB" sz="2200" dirty="0"/>
          </a:p>
          <a:p>
            <a:pPr marL="0" indent="0">
              <a:buNone/>
            </a:pPr>
            <a:r>
              <a:rPr lang="en-GB" sz="2200" b="1" dirty="0"/>
              <a:t>Instructions</a:t>
            </a:r>
            <a:r>
              <a:rPr lang="en-GB" sz="2200" dirty="0"/>
              <a:t>:</a:t>
            </a:r>
          </a:p>
          <a:p>
            <a:r>
              <a:rPr lang="en-GB" sz="2200" dirty="0"/>
              <a:t>In small groups, write 5 user stories using the format:</a:t>
            </a:r>
            <a:br>
              <a:rPr lang="en-GB" sz="2200" dirty="0"/>
            </a:br>
            <a:r>
              <a:rPr lang="en-GB" sz="2200" i="1" dirty="0"/>
              <a:t>“As a [student, teachers], I want [feature] so that [benefit].”</a:t>
            </a:r>
            <a:endParaRPr lang="en-GB" sz="2200" dirty="0"/>
          </a:p>
          <a:p>
            <a:r>
              <a:rPr lang="en-GB" sz="2200" dirty="0"/>
              <a:t>Assign a priority (1–5) and a rough estimate (e.g., 1–3 points).</a:t>
            </a:r>
          </a:p>
          <a:p>
            <a:r>
              <a:rPr lang="en-GB" sz="2200" dirty="0"/>
              <a:t>Present your mini backlog to the class.</a:t>
            </a:r>
            <a:endParaRPr lang="en-GB" sz="2200" b="1" dirty="0"/>
          </a:p>
          <a:p>
            <a:pPr marL="0" indent="0">
              <a:buNone/>
            </a:pPr>
            <a:endParaRPr lang="en-GB" sz="2200" b="1" dirty="0"/>
          </a:p>
          <a:p>
            <a:pPr marL="0" indent="0">
              <a:buNone/>
            </a:pPr>
            <a:r>
              <a:rPr lang="en-GB" sz="2200" b="1" dirty="0"/>
              <a:t>Example</a:t>
            </a:r>
            <a:r>
              <a:rPr lang="en-GB" sz="2200" dirty="0"/>
              <a:t>:</a:t>
            </a:r>
          </a:p>
          <a:p>
            <a:pPr marL="0" indent="0">
              <a:buNone/>
            </a:pPr>
            <a:r>
              <a:rPr lang="en-GB" sz="2200" i="1" dirty="0"/>
              <a:t>As a student, I want to create a to-do list so that I can track my assignments.</a:t>
            </a:r>
            <a:br>
              <a:rPr lang="en-GB" sz="2200" dirty="0"/>
            </a:br>
            <a:r>
              <a:rPr lang="en-GB" sz="2200" dirty="0"/>
              <a:t>Priority: 1 – Estimate: 2 points</a:t>
            </a:r>
          </a:p>
        </p:txBody>
      </p:sp>
    </p:spTree>
    <p:extLst>
      <p:ext uri="{BB962C8B-B14F-4D97-AF65-F5344CB8AC3E}">
        <p14:creationId xmlns:p14="http://schemas.microsoft.com/office/powerpoint/2010/main" val="10927860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C8F20CA-7646-733B-3822-1B3DEF948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How to create a backlog</a:t>
            </a:r>
            <a:endParaRPr lang="en-GB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2902D93-7F8E-3FD6-9B24-348F98312F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dirty="0"/>
              <a:t>At the beginning, building the backlog will be very difficult!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Sometimes you build cards that are too 'big' (you realise this when a card remains in the 'doing' state for too long)…</a:t>
            </a:r>
          </a:p>
          <a:p>
            <a:pPr marL="0" indent="0">
              <a:buNone/>
            </a:pPr>
            <a:r>
              <a:rPr lang="en-GB" dirty="0"/>
              <a:t>…other times you go into too much detail (you can tell if a card transits the board for too short a time)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Tip: divide the cards so that they never last more than 4 hours, i.e. half the working day. You will move more cards and be more motivated!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To what extent should the content of the cards be detailed?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971364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41245D-9EBE-B350-92D7-B202A046E6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EC542B8-DFA1-87FF-9AE6-F4A99D93BD4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3.2 How to manage card granularity (2.5 hours)</a:t>
            </a:r>
          </a:p>
        </p:txBody>
      </p:sp>
    </p:spTree>
    <p:extLst>
      <p:ext uri="{BB962C8B-B14F-4D97-AF65-F5344CB8AC3E}">
        <p14:creationId xmlns:p14="http://schemas.microsoft.com/office/powerpoint/2010/main" val="7667214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object 24"/>
          <p:cNvSpPr txBox="1">
            <a:spLocks noGrp="1"/>
          </p:cNvSpPr>
          <p:nvPr>
            <p:ph type="sldNum" sz="quarter" idx="4294967295"/>
          </p:nvPr>
        </p:nvSpPr>
        <p:spPr>
          <a:xfrm>
            <a:off x="11936413" y="4687888"/>
            <a:ext cx="255587" cy="1809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000" b="0" i="0">
                <a:solidFill>
                  <a:srgbClr val="434343"/>
                </a:solidFill>
                <a:latin typeface="Trebuchet MS"/>
                <a:cs typeface="Trebuchet MS"/>
              </a:defRPr>
            </a:lvl1pPr>
          </a:lstStyle>
          <a:p>
            <a:pPr marL="83185">
              <a:spcBef>
                <a:spcPts val="20"/>
              </a:spcBef>
            </a:pPr>
            <a:fld id="{81D60167-4931-47E6-BA6A-407CBD079E47}" type="slidenum">
              <a:rPr lang="en-GB" spc="-25" smtClean="0"/>
              <a:pPr marL="83185">
                <a:spcBef>
                  <a:spcPts val="20"/>
                </a:spcBef>
              </a:pPr>
              <a:t>14</a:t>
            </a:fld>
            <a:endParaRPr spc="-33" dirty="0"/>
          </a:p>
        </p:txBody>
      </p:sp>
      <p:grpSp>
        <p:nvGrpSpPr>
          <p:cNvPr id="3" name="object 3"/>
          <p:cNvGrpSpPr/>
          <p:nvPr/>
        </p:nvGrpSpPr>
        <p:grpSpPr>
          <a:xfrm>
            <a:off x="2459000" y="2608232"/>
            <a:ext cx="2870200" cy="3259667"/>
            <a:chOff x="1844250" y="1956174"/>
            <a:chExt cx="2152650" cy="244475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75625" y="2280199"/>
              <a:ext cx="1801500" cy="158394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853775" y="1965699"/>
              <a:ext cx="1967230" cy="1955164"/>
            </a:xfrm>
            <a:custGeom>
              <a:avLst/>
              <a:gdLst/>
              <a:ahLst/>
              <a:cxnLst/>
              <a:rect l="l" t="t" r="r" b="b"/>
              <a:pathLst>
                <a:path w="1967229" h="1955164">
                  <a:moveTo>
                    <a:pt x="173999" y="775749"/>
                  </a:moveTo>
                  <a:lnTo>
                    <a:pt x="140135" y="774610"/>
                  </a:lnTo>
                  <a:lnTo>
                    <a:pt x="112481" y="771503"/>
                  </a:lnTo>
                  <a:lnTo>
                    <a:pt x="93836" y="766894"/>
                  </a:lnTo>
                  <a:lnTo>
                    <a:pt x="86999" y="761250"/>
                  </a:lnTo>
                  <a:lnTo>
                    <a:pt x="86999" y="590095"/>
                  </a:lnTo>
                  <a:lnTo>
                    <a:pt x="80163" y="584452"/>
                  </a:lnTo>
                  <a:lnTo>
                    <a:pt x="61518" y="579843"/>
                  </a:lnTo>
                  <a:lnTo>
                    <a:pt x="33864" y="576735"/>
                  </a:lnTo>
                  <a:lnTo>
                    <a:pt x="0" y="575596"/>
                  </a:lnTo>
                  <a:lnTo>
                    <a:pt x="33864" y="574457"/>
                  </a:lnTo>
                  <a:lnTo>
                    <a:pt x="61518" y="571349"/>
                  </a:lnTo>
                  <a:lnTo>
                    <a:pt x="80163" y="566740"/>
                  </a:lnTo>
                  <a:lnTo>
                    <a:pt x="86999" y="561096"/>
                  </a:lnTo>
                  <a:lnTo>
                    <a:pt x="86999" y="396649"/>
                  </a:lnTo>
                  <a:lnTo>
                    <a:pt x="93836" y="391005"/>
                  </a:lnTo>
                  <a:lnTo>
                    <a:pt x="112481" y="386396"/>
                  </a:lnTo>
                  <a:lnTo>
                    <a:pt x="140135" y="383289"/>
                  </a:lnTo>
                  <a:lnTo>
                    <a:pt x="173999" y="382149"/>
                  </a:lnTo>
                </a:path>
                <a:path w="1967229" h="1955164">
                  <a:moveTo>
                    <a:pt x="173999" y="1169199"/>
                  </a:moveTo>
                  <a:lnTo>
                    <a:pt x="140135" y="1168060"/>
                  </a:lnTo>
                  <a:lnTo>
                    <a:pt x="112481" y="1164953"/>
                  </a:lnTo>
                  <a:lnTo>
                    <a:pt x="93836" y="1160344"/>
                  </a:lnTo>
                  <a:lnTo>
                    <a:pt x="86999" y="1154700"/>
                  </a:lnTo>
                  <a:lnTo>
                    <a:pt x="86999" y="983545"/>
                  </a:lnTo>
                  <a:lnTo>
                    <a:pt x="80163" y="977902"/>
                  </a:lnTo>
                  <a:lnTo>
                    <a:pt x="61518" y="973293"/>
                  </a:lnTo>
                  <a:lnTo>
                    <a:pt x="33864" y="970185"/>
                  </a:lnTo>
                  <a:lnTo>
                    <a:pt x="0" y="969046"/>
                  </a:lnTo>
                  <a:lnTo>
                    <a:pt x="33864" y="967907"/>
                  </a:lnTo>
                  <a:lnTo>
                    <a:pt x="61518" y="964799"/>
                  </a:lnTo>
                  <a:lnTo>
                    <a:pt x="80163" y="960190"/>
                  </a:lnTo>
                  <a:lnTo>
                    <a:pt x="86999" y="954546"/>
                  </a:lnTo>
                  <a:lnTo>
                    <a:pt x="86999" y="790099"/>
                  </a:lnTo>
                  <a:lnTo>
                    <a:pt x="93836" y="784455"/>
                  </a:lnTo>
                  <a:lnTo>
                    <a:pt x="112481" y="779846"/>
                  </a:lnTo>
                  <a:lnTo>
                    <a:pt x="140135" y="776739"/>
                  </a:lnTo>
                  <a:lnTo>
                    <a:pt x="173999" y="775599"/>
                  </a:lnTo>
                </a:path>
                <a:path w="1967229" h="1955164">
                  <a:moveTo>
                    <a:pt x="173999" y="1954899"/>
                  </a:moveTo>
                  <a:lnTo>
                    <a:pt x="140135" y="1953760"/>
                  </a:lnTo>
                  <a:lnTo>
                    <a:pt x="112481" y="1950653"/>
                  </a:lnTo>
                  <a:lnTo>
                    <a:pt x="93836" y="1946044"/>
                  </a:lnTo>
                  <a:lnTo>
                    <a:pt x="86999" y="1940400"/>
                  </a:lnTo>
                  <a:lnTo>
                    <a:pt x="86999" y="1569854"/>
                  </a:lnTo>
                  <a:lnTo>
                    <a:pt x="80163" y="1564211"/>
                  </a:lnTo>
                  <a:lnTo>
                    <a:pt x="61518" y="1559602"/>
                  </a:lnTo>
                  <a:lnTo>
                    <a:pt x="33864" y="1556495"/>
                  </a:lnTo>
                  <a:lnTo>
                    <a:pt x="0" y="1555355"/>
                  </a:lnTo>
                  <a:lnTo>
                    <a:pt x="33864" y="1554216"/>
                  </a:lnTo>
                  <a:lnTo>
                    <a:pt x="61518" y="1551108"/>
                  </a:lnTo>
                  <a:lnTo>
                    <a:pt x="80163" y="1546500"/>
                  </a:lnTo>
                  <a:lnTo>
                    <a:pt x="86999" y="1540856"/>
                  </a:lnTo>
                  <a:lnTo>
                    <a:pt x="86999" y="1183699"/>
                  </a:lnTo>
                  <a:lnTo>
                    <a:pt x="93836" y="1178055"/>
                  </a:lnTo>
                  <a:lnTo>
                    <a:pt x="112481" y="1173446"/>
                  </a:lnTo>
                  <a:lnTo>
                    <a:pt x="140135" y="1170339"/>
                  </a:lnTo>
                  <a:lnTo>
                    <a:pt x="173999" y="1169199"/>
                  </a:lnTo>
                </a:path>
                <a:path w="1967229" h="1955164">
                  <a:moveTo>
                    <a:pt x="212174" y="383999"/>
                  </a:moveTo>
                  <a:lnTo>
                    <a:pt x="214689" y="309264"/>
                  </a:lnTo>
                  <a:lnTo>
                    <a:pt x="221547" y="248235"/>
                  </a:lnTo>
                  <a:lnTo>
                    <a:pt x="231718" y="207088"/>
                  </a:lnTo>
                  <a:lnTo>
                    <a:pt x="244173" y="191999"/>
                  </a:lnTo>
                  <a:lnTo>
                    <a:pt x="1072476" y="191999"/>
                  </a:lnTo>
                  <a:lnTo>
                    <a:pt x="1084931" y="176911"/>
                  </a:lnTo>
                  <a:lnTo>
                    <a:pt x="1095102" y="135764"/>
                  </a:lnTo>
                  <a:lnTo>
                    <a:pt x="1101960" y="74735"/>
                  </a:lnTo>
                  <a:lnTo>
                    <a:pt x="1104474" y="0"/>
                  </a:lnTo>
                  <a:lnTo>
                    <a:pt x="1106989" y="74735"/>
                  </a:lnTo>
                  <a:lnTo>
                    <a:pt x="1113847" y="135764"/>
                  </a:lnTo>
                  <a:lnTo>
                    <a:pt x="1124018" y="176911"/>
                  </a:lnTo>
                  <a:lnTo>
                    <a:pt x="1136473" y="191999"/>
                  </a:lnTo>
                  <a:lnTo>
                    <a:pt x="1934876" y="191999"/>
                  </a:lnTo>
                  <a:lnTo>
                    <a:pt x="1947331" y="207088"/>
                  </a:lnTo>
                  <a:lnTo>
                    <a:pt x="1957502" y="248235"/>
                  </a:lnTo>
                  <a:lnTo>
                    <a:pt x="1964360" y="309264"/>
                  </a:lnTo>
                  <a:lnTo>
                    <a:pt x="1966874" y="383999"/>
                  </a:lnTo>
                </a:path>
              </a:pathLst>
            </a:custGeom>
            <a:ln w="19049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" name="object 6"/>
            <p:cNvSpPr/>
            <p:nvPr/>
          </p:nvSpPr>
          <p:spPr>
            <a:xfrm>
              <a:off x="2924224" y="3655274"/>
              <a:ext cx="1032510" cy="716280"/>
            </a:xfrm>
            <a:custGeom>
              <a:avLst/>
              <a:gdLst/>
              <a:ahLst/>
              <a:cxnLst/>
              <a:rect l="l" t="t" r="r" b="b"/>
              <a:pathLst>
                <a:path w="1032510" h="716279">
                  <a:moveTo>
                    <a:pt x="0" y="0"/>
                  </a:moveTo>
                  <a:lnTo>
                    <a:pt x="1032140" y="715927"/>
                  </a:lnTo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" name="object 7"/>
            <p:cNvSpPr/>
            <p:nvPr/>
          </p:nvSpPr>
          <p:spPr>
            <a:xfrm>
              <a:off x="3947399" y="4358275"/>
              <a:ext cx="45085" cy="38100"/>
            </a:xfrm>
            <a:custGeom>
              <a:avLst/>
              <a:gdLst/>
              <a:ahLst/>
              <a:cxnLst/>
              <a:rect l="l" t="t" r="r" b="b"/>
              <a:pathLst>
                <a:path w="45085" h="38100">
                  <a:moveTo>
                    <a:pt x="44483" y="37563"/>
                  </a:moveTo>
                  <a:lnTo>
                    <a:pt x="0" y="25854"/>
                  </a:lnTo>
                  <a:lnTo>
                    <a:pt x="17933" y="0"/>
                  </a:lnTo>
                  <a:lnTo>
                    <a:pt x="44483" y="37563"/>
                  </a:lnTo>
                  <a:close/>
                </a:path>
              </a:pathLst>
            </a:custGeom>
            <a:solidFill>
              <a:srgbClr val="4BA173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" name="object 8"/>
            <p:cNvSpPr/>
            <p:nvPr/>
          </p:nvSpPr>
          <p:spPr>
            <a:xfrm>
              <a:off x="3947399" y="4358275"/>
              <a:ext cx="45085" cy="38100"/>
            </a:xfrm>
            <a:custGeom>
              <a:avLst/>
              <a:gdLst/>
              <a:ahLst/>
              <a:cxnLst/>
              <a:rect l="l" t="t" r="r" b="b"/>
              <a:pathLst>
                <a:path w="45085" h="38100">
                  <a:moveTo>
                    <a:pt x="0" y="25854"/>
                  </a:moveTo>
                  <a:lnTo>
                    <a:pt x="44483" y="37563"/>
                  </a:lnTo>
                  <a:lnTo>
                    <a:pt x="17933" y="0"/>
                  </a:lnTo>
                  <a:lnTo>
                    <a:pt x="0" y="25854"/>
                  </a:lnTo>
                  <a:close/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1223766" y="3182906"/>
            <a:ext cx="849207" cy="959857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269233">
              <a:spcBef>
                <a:spcPts val="133"/>
              </a:spcBef>
            </a:pPr>
            <a:r>
              <a:rPr sz="1600" b="1" spc="-13" dirty="0">
                <a:solidFill>
                  <a:srgbClr val="616161"/>
                </a:solidFill>
                <a:latin typeface="Trebuchet MS"/>
                <a:cs typeface="Trebuchet MS"/>
              </a:rPr>
              <a:t>EPICS</a:t>
            </a:r>
            <a:endParaRPr sz="1600">
              <a:latin typeface="Trebuchet MS"/>
              <a:cs typeface="Trebuchet MS"/>
            </a:endParaRPr>
          </a:p>
          <a:p>
            <a:pPr marL="16933" marR="6773" indent="294631">
              <a:lnSpc>
                <a:spcPct val="114599"/>
              </a:lnSpc>
              <a:spcBef>
                <a:spcPts val="1187"/>
              </a:spcBef>
            </a:pPr>
            <a:r>
              <a:rPr sz="1600" b="1" spc="-27" dirty="0">
                <a:solidFill>
                  <a:srgbClr val="616161"/>
                </a:solidFill>
                <a:latin typeface="Trebuchet MS"/>
                <a:cs typeface="Trebuchet MS"/>
              </a:rPr>
              <a:t>USER </a:t>
            </a:r>
            <a:r>
              <a:rPr sz="1600" b="1" spc="-13" dirty="0">
                <a:solidFill>
                  <a:srgbClr val="616161"/>
                </a:solidFill>
                <a:latin typeface="Trebuchet MS"/>
                <a:cs typeface="Trebuchet MS"/>
              </a:rPr>
              <a:t>STORIES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422699" y="4480705"/>
            <a:ext cx="650240" cy="26332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600" b="1" spc="-13" dirty="0">
                <a:solidFill>
                  <a:srgbClr val="616161"/>
                </a:solidFill>
                <a:latin typeface="Trebuchet MS"/>
                <a:cs typeface="Trebuchet MS"/>
              </a:rPr>
              <a:t>TASKS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089687" y="2312606"/>
            <a:ext cx="1669627" cy="26332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600" b="1" spc="80" dirty="0">
                <a:solidFill>
                  <a:srgbClr val="616161"/>
                </a:solidFill>
                <a:latin typeface="Trebuchet MS"/>
                <a:cs typeface="Trebuchet MS"/>
              </a:rPr>
              <a:t>SCOPE</a:t>
            </a:r>
            <a:r>
              <a:rPr sz="1600" b="1" spc="-33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600" b="1" dirty="0">
                <a:solidFill>
                  <a:srgbClr val="616161"/>
                </a:solidFill>
                <a:latin typeface="Trebuchet MS"/>
                <a:cs typeface="Trebuchet MS"/>
              </a:rPr>
              <a:t>OF</a:t>
            </a:r>
            <a:r>
              <a:rPr sz="1600" b="1" spc="-27" dirty="0">
                <a:solidFill>
                  <a:srgbClr val="616161"/>
                </a:solidFill>
                <a:latin typeface="Trebuchet MS"/>
                <a:cs typeface="Trebuchet MS"/>
              </a:rPr>
              <a:t> WORK</a:t>
            </a:r>
            <a:endParaRPr sz="1600">
              <a:latin typeface="Trebuchet MS"/>
              <a:cs typeface="Trebuchet MS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6231392" y="3642366"/>
            <a:ext cx="4734560" cy="2213185"/>
            <a:chOff x="4673544" y="2731774"/>
            <a:chExt cx="3550920" cy="1659889"/>
          </a:xfrm>
        </p:grpSpPr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22875" y="2741449"/>
              <a:ext cx="1801500" cy="1122699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6301025" y="2741299"/>
              <a:ext cx="174625" cy="1179830"/>
            </a:xfrm>
            <a:custGeom>
              <a:avLst/>
              <a:gdLst/>
              <a:ahLst/>
              <a:cxnLst/>
              <a:rect l="l" t="t" r="r" b="b"/>
              <a:pathLst>
                <a:path w="174625" h="1179829">
                  <a:moveTo>
                    <a:pt x="173999" y="393599"/>
                  </a:moveTo>
                  <a:lnTo>
                    <a:pt x="140135" y="392460"/>
                  </a:lnTo>
                  <a:lnTo>
                    <a:pt x="112481" y="389353"/>
                  </a:lnTo>
                  <a:lnTo>
                    <a:pt x="93836" y="384744"/>
                  </a:lnTo>
                  <a:lnTo>
                    <a:pt x="86999" y="379100"/>
                  </a:lnTo>
                  <a:lnTo>
                    <a:pt x="86999" y="207945"/>
                  </a:lnTo>
                  <a:lnTo>
                    <a:pt x="80163" y="202302"/>
                  </a:lnTo>
                  <a:lnTo>
                    <a:pt x="61518" y="197693"/>
                  </a:lnTo>
                  <a:lnTo>
                    <a:pt x="33864" y="194585"/>
                  </a:lnTo>
                  <a:lnTo>
                    <a:pt x="0" y="193446"/>
                  </a:lnTo>
                  <a:lnTo>
                    <a:pt x="33864" y="192307"/>
                  </a:lnTo>
                  <a:lnTo>
                    <a:pt x="61518" y="189199"/>
                  </a:lnTo>
                  <a:lnTo>
                    <a:pt x="80163" y="184590"/>
                  </a:lnTo>
                  <a:lnTo>
                    <a:pt x="86999" y="178946"/>
                  </a:lnTo>
                  <a:lnTo>
                    <a:pt x="86999" y="14499"/>
                  </a:lnTo>
                  <a:lnTo>
                    <a:pt x="93836" y="8855"/>
                  </a:lnTo>
                  <a:lnTo>
                    <a:pt x="112481" y="4246"/>
                  </a:lnTo>
                  <a:lnTo>
                    <a:pt x="140135" y="1139"/>
                  </a:lnTo>
                  <a:lnTo>
                    <a:pt x="173999" y="0"/>
                  </a:lnTo>
                </a:path>
                <a:path w="174625" h="1179829">
                  <a:moveTo>
                    <a:pt x="173999" y="1179299"/>
                  </a:moveTo>
                  <a:lnTo>
                    <a:pt x="140135" y="1178160"/>
                  </a:lnTo>
                  <a:lnTo>
                    <a:pt x="112481" y="1175053"/>
                  </a:lnTo>
                  <a:lnTo>
                    <a:pt x="93836" y="1170444"/>
                  </a:lnTo>
                  <a:lnTo>
                    <a:pt x="86999" y="1164800"/>
                  </a:lnTo>
                  <a:lnTo>
                    <a:pt x="86999" y="794254"/>
                  </a:lnTo>
                  <a:lnTo>
                    <a:pt x="80163" y="788611"/>
                  </a:lnTo>
                  <a:lnTo>
                    <a:pt x="61518" y="784002"/>
                  </a:lnTo>
                  <a:lnTo>
                    <a:pt x="33864" y="780895"/>
                  </a:lnTo>
                  <a:lnTo>
                    <a:pt x="0" y="779755"/>
                  </a:lnTo>
                  <a:lnTo>
                    <a:pt x="33864" y="778616"/>
                  </a:lnTo>
                  <a:lnTo>
                    <a:pt x="61518" y="775508"/>
                  </a:lnTo>
                  <a:lnTo>
                    <a:pt x="80163" y="770900"/>
                  </a:lnTo>
                  <a:lnTo>
                    <a:pt x="86999" y="765256"/>
                  </a:lnTo>
                  <a:lnTo>
                    <a:pt x="86999" y="408099"/>
                  </a:lnTo>
                  <a:lnTo>
                    <a:pt x="93836" y="402455"/>
                  </a:lnTo>
                  <a:lnTo>
                    <a:pt x="112481" y="397846"/>
                  </a:lnTo>
                  <a:lnTo>
                    <a:pt x="140135" y="394739"/>
                  </a:lnTo>
                  <a:lnTo>
                    <a:pt x="173999" y="393599"/>
                  </a:lnTo>
                </a:path>
              </a:pathLst>
            </a:custGeom>
            <a:ln w="19049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5" name="object 15"/>
            <p:cNvSpPr/>
            <p:nvPr/>
          </p:nvSpPr>
          <p:spPr>
            <a:xfrm>
              <a:off x="4720002" y="3646574"/>
              <a:ext cx="2651760" cy="725170"/>
            </a:xfrm>
            <a:custGeom>
              <a:avLst/>
              <a:gdLst/>
              <a:ahLst/>
              <a:cxnLst/>
              <a:rect l="l" t="t" r="r" b="b"/>
              <a:pathLst>
                <a:path w="2651759" h="725170">
                  <a:moveTo>
                    <a:pt x="2651472" y="0"/>
                  </a:moveTo>
                  <a:lnTo>
                    <a:pt x="0" y="724731"/>
                  </a:lnTo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6" name="object 16"/>
            <p:cNvSpPr/>
            <p:nvPr/>
          </p:nvSpPr>
          <p:spPr>
            <a:xfrm>
              <a:off x="4678307" y="4356130"/>
              <a:ext cx="46355" cy="30480"/>
            </a:xfrm>
            <a:custGeom>
              <a:avLst/>
              <a:gdLst/>
              <a:ahLst/>
              <a:cxnLst/>
              <a:rect l="l" t="t" r="r" b="b"/>
              <a:pathLst>
                <a:path w="46354" h="30479">
                  <a:moveTo>
                    <a:pt x="45843" y="30351"/>
                  </a:moveTo>
                  <a:lnTo>
                    <a:pt x="0" y="26572"/>
                  </a:lnTo>
                  <a:lnTo>
                    <a:pt x="37547" y="0"/>
                  </a:lnTo>
                  <a:lnTo>
                    <a:pt x="45843" y="30351"/>
                  </a:lnTo>
                  <a:close/>
                </a:path>
              </a:pathLst>
            </a:custGeom>
            <a:solidFill>
              <a:srgbClr val="4BA173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7" name="object 17"/>
            <p:cNvSpPr/>
            <p:nvPr/>
          </p:nvSpPr>
          <p:spPr>
            <a:xfrm>
              <a:off x="4678307" y="4356130"/>
              <a:ext cx="46355" cy="30480"/>
            </a:xfrm>
            <a:custGeom>
              <a:avLst/>
              <a:gdLst/>
              <a:ahLst/>
              <a:cxnLst/>
              <a:rect l="l" t="t" r="r" b="b"/>
              <a:pathLst>
                <a:path w="46354" h="30479">
                  <a:moveTo>
                    <a:pt x="37547" y="0"/>
                  </a:moveTo>
                  <a:lnTo>
                    <a:pt x="0" y="26572"/>
                  </a:lnTo>
                  <a:lnTo>
                    <a:pt x="45843" y="30351"/>
                  </a:lnTo>
                  <a:lnTo>
                    <a:pt x="37547" y="0"/>
                  </a:lnTo>
                  <a:close/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7352365" y="4480705"/>
            <a:ext cx="650240" cy="26332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600" b="1" spc="-13" dirty="0">
                <a:solidFill>
                  <a:srgbClr val="616161"/>
                </a:solidFill>
                <a:latin typeface="Trebuchet MS"/>
                <a:cs typeface="Trebuchet MS"/>
              </a:rPr>
              <a:t>TASKS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153433" y="3577446"/>
            <a:ext cx="849207" cy="559747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6773" indent="294631">
              <a:lnSpc>
                <a:spcPct val="114599"/>
              </a:lnSpc>
              <a:spcBef>
                <a:spcPts val="133"/>
              </a:spcBef>
            </a:pPr>
            <a:r>
              <a:rPr sz="1600" b="1" spc="-27" dirty="0">
                <a:solidFill>
                  <a:srgbClr val="616161"/>
                </a:solidFill>
                <a:latin typeface="Trebuchet MS"/>
                <a:cs typeface="Trebuchet MS"/>
              </a:rPr>
              <a:t>USER </a:t>
            </a:r>
            <a:r>
              <a:rPr sz="1600" b="1" spc="-13" dirty="0">
                <a:solidFill>
                  <a:srgbClr val="616161"/>
                </a:solidFill>
                <a:latin typeface="Trebuchet MS"/>
                <a:cs typeface="Trebuchet MS"/>
              </a:rPr>
              <a:t>STORIES</a:t>
            </a:r>
            <a:endParaRPr sz="1600" dirty="0">
              <a:latin typeface="Trebuchet MS"/>
              <a:cs typeface="Trebuchet MS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8545800" y="2925733"/>
            <a:ext cx="2340185" cy="512233"/>
          </a:xfrm>
          <a:custGeom>
            <a:avLst/>
            <a:gdLst/>
            <a:ahLst/>
            <a:cxnLst/>
            <a:rect l="l" t="t" r="r" b="b"/>
            <a:pathLst>
              <a:path w="1755140" h="384175">
                <a:moveTo>
                  <a:pt x="0" y="383999"/>
                </a:moveTo>
                <a:lnTo>
                  <a:pt x="2514" y="309264"/>
                </a:lnTo>
                <a:lnTo>
                  <a:pt x="9372" y="248235"/>
                </a:lnTo>
                <a:lnTo>
                  <a:pt x="19543" y="207088"/>
                </a:lnTo>
                <a:lnTo>
                  <a:pt x="31998" y="191999"/>
                </a:lnTo>
                <a:lnTo>
                  <a:pt x="860301" y="191999"/>
                </a:lnTo>
                <a:lnTo>
                  <a:pt x="872756" y="176911"/>
                </a:lnTo>
                <a:lnTo>
                  <a:pt x="882927" y="135764"/>
                </a:lnTo>
                <a:lnTo>
                  <a:pt x="889785" y="74735"/>
                </a:lnTo>
                <a:lnTo>
                  <a:pt x="892299" y="0"/>
                </a:lnTo>
                <a:lnTo>
                  <a:pt x="894814" y="74735"/>
                </a:lnTo>
                <a:lnTo>
                  <a:pt x="901672" y="135764"/>
                </a:lnTo>
                <a:lnTo>
                  <a:pt x="911843" y="176911"/>
                </a:lnTo>
                <a:lnTo>
                  <a:pt x="924298" y="191999"/>
                </a:lnTo>
                <a:lnTo>
                  <a:pt x="1722701" y="191999"/>
                </a:lnTo>
                <a:lnTo>
                  <a:pt x="1735156" y="207088"/>
                </a:lnTo>
                <a:lnTo>
                  <a:pt x="1745327" y="248235"/>
                </a:lnTo>
                <a:lnTo>
                  <a:pt x="1752185" y="309264"/>
                </a:lnTo>
                <a:lnTo>
                  <a:pt x="1754699" y="383999"/>
                </a:lnTo>
              </a:path>
            </a:pathLst>
          </a:custGeom>
          <a:ln w="19049">
            <a:solidFill>
              <a:srgbClr val="4BA173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2" name="object 22"/>
          <p:cNvSpPr txBox="1"/>
          <p:nvPr/>
        </p:nvSpPr>
        <p:spPr>
          <a:xfrm>
            <a:off x="8880887" y="2617406"/>
            <a:ext cx="1669627" cy="26332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600" b="1" spc="80" dirty="0">
                <a:solidFill>
                  <a:srgbClr val="616161"/>
                </a:solidFill>
                <a:latin typeface="Trebuchet MS"/>
                <a:cs typeface="Trebuchet MS"/>
              </a:rPr>
              <a:t>SCOPE</a:t>
            </a:r>
            <a:r>
              <a:rPr sz="1600" b="1" spc="-33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600" b="1" dirty="0">
                <a:solidFill>
                  <a:srgbClr val="616161"/>
                </a:solidFill>
                <a:latin typeface="Trebuchet MS"/>
                <a:cs typeface="Trebuchet MS"/>
              </a:rPr>
              <a:t>OF</a:t>
            </a:r>
            <a:r>
              <a:rPr sz="1600" b="1" spc="-27" dirty="0">
                <a:solidFill>
                  <a:srgbClr val="616161"/>
                </a:solidFill>
                <a:latin typeface="Trebuchet MS"/>
                <a:cs typeface="Trebuchet MS"/>
              </a:rPr>
              <a:t> WORK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27" name="Titolo 26">
            <a:extLst>
              <a:ext uri="{FF2B5EF4-FFF2-40B4-BE49-F238E27FC236}">
                <a16:creationId xmlns:a16="http://schemas.microsoft.com/office/drawing/2014/main" id="{9CE7D5A5-E215-A14A-AA54-178850BAF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Different granularities</a:t>
            </a:r>
          </a:p>
        </p:txBody>
      </p:sp>
      <p:sp>
        <p:nvSpPr>
          <p:cNvPr id="28" name="object 20">
            <a:extLst>
              <a:ext uri="{FF2B5EF4-FFF2-40B4-BE49-F238E27FC236}">
                <a16:creationId xmlns:a16="http://schemas.microsoft.com/office/drawing/2014/main" id="{6A8AFD7B-A122-7C6C-8998-94DBDD6E1386}"/>
              </a:ext>
            </a:extLst>
          </p:cNvPr>
          <p:cNvSpPr txBox="1"/>
          <p:nvPr/>
        </p:nvSpPr>
        <p:spPr>
          <a:xfrm>
            <a:off x="4425903" y="5966984"/>
            <a:ext cx="251968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GB" sz="1200" b="1" dirty="0">
                <a:solidFill>
                  <a:srgbClr val="616161"/>
                </a:solidFill>
                <a:latin typeface="Trebuchet MS"/>
                <a:cs typeface="Trebuchet MS"/>
              </a:rPr>
              <a:t>WHAT ENDS UP IN THE ‘BACKLOG’ COLUMN OF THE BOARD</a:t>
            </a:r>
            <a:endParaRPr sz="1200" dirty="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DD820C6-2FC9-31AB-DBF3-653DC62DE7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WBS vs RBS</a:t>
            </a: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A4814777-4205-5075-B7C7-B0477A04087F}"/>
              </a:ext>
            </a:extLst>
          </p:cNvPr>
          <p:cNvSpPr txBox="1"/>
          <p:nvPr/>
        </p:nvSpPr>
        <p:spPr>
          <a:xfrm>
            <a:off x="2039879" y="2523788"/>
            <a:ext cx="3127375" cy="838499"/>
          </a:xfrm>
          <a:prstGeom prst="rect">
            <a:avLst/>
          </a:prstGeom>
          <a:solidFill>
            <a:srgbClr val="999999"/>
          </a:solidFill>
        </p:spPr>
        <p:txBody>
          <a:bodyPr vert="horz" wrap="square" lIns="0" tIns="196215" rIns="0" bIns="0" rtlCol="0">
            <a:spAutoFit/>
          </a:bodyPr>
          <a:lstStyle/>
          <a:p>
            <a:pPr algn="ctr">
              <a:lnSpc>
                <a:spcPts val="1664"/>
              </a:lnSpc>
              <a:spcBef>
                <a:spcPts val="1545"/>
              </a:spcBef>
            </a:pPr>
            <a:r>
              <a:rPr sz="1400" b="1" dirty="0">
                <a:solidFill>
                  <a:srgbClr val="FFFFFF"/>
                </a:solidFill>
                <a:latin typeface="Bahnschrift SemiLight" panose="020B0502040204020203" pitchFamily="34" charset="0"/>
                <a:cs typeface="Arial"/>
              </a:rPr>
              <a:t>WORK</a:t>
            </a:r>
            <a:r>
              <a:rPr sz="1400" b="1" spc="-60" dirty="0">
                <a:solidFill>
                  <a:srgbClr val="FFFFFF"/>
                </a:solidFill>
                <a:latin typeface="Bahnschrift SemiLight" panose="020B0502040204020203" pitchFamily="34" charset="0"/>
                <a:cs typeface="Arial"/>
              </a:rPr>
              <a:t> </a:t>
            </a:r>
            <a:r>
              <a:rPr sz="1400" b="1" spc="-10" dirty="0">
                <a:solidFill>
                  <a:srgbClr val="FFFFFF"/>
                </a:solidFill>
                <a:latin typeface="Bahnschrift SemiLight" panose="020B0502040204020203" pitchFamily="34" charset="0"/>
                <a:cs typeface="Arial"/>
              </a:rPr>
              <a:t>BREAKDOWN</a:t>
            </a:r>
            <a:r>
              <a:rPr sz="1400" b="1" spc="-55" dirty="0">
                <a:solidFill>
                  <a:srgbClr val="FFFFFF"/>
                </a:solidFill>
                <a:latin typeface="Bahnschrift SemiLight" panose="020B0502040204020203" pitchFamily="34" charset="0"/>
                <a:cs typeface="Arial"/>
              </a:rPr>
              <a:t> </a:t>
            </a:r>
            <a:r>
              <a:rPr sz="1400" b="1" spc="-10" dirty="0">
                <a:solidFill>
                  <a:srgbClr val="FFFFFF"/>
                </a:solidFill>
                <a:latin typeface="Bahnschrift SemiLight" panose="020B0502040204020203" pitchFamily="34" charset="0"/>
                <a:cs typeface="Arial"/>
              </a:rPr>
              <a:t>STRUCTURE</a:t>
            </a:r>
            <a:endParaRPr sz="1400" dirty="0">
              <a:latin typeface="Bahnschrift SemiLight" panose="020B0502040204020203" pitchFamily="34" charset="0"/>
              <a:cs typeface="Arial"/>
            </a:endParaRPr>
          </a:p>
          <a:p>
            <a:pPr algn="ctr">
              <a:lnSpc>
                <a:spcPts val="1664"/>
              </a:lnSpc>
            </a:pPr>
            <a:r>
              <a:rPr sz="1400" b="1" spc="-10" dirty="0">
                <a:solidFill>
                  <a:srgbClr val="FFFFFF"/>
                </a:solidFill>
                <a:latin typeface="Bahnschrift SemiLight" panose="020B0502040204020203" pitchFamily="34" charset="0"/>
                <a:cs typeface="Arial"/>
              </a:rPr>
              <a:t>(Waterfall)</a:t>
            </a:r>
            <a:endParaRPr lang="it-IT" sz="1400" b="1" spc="-10" dirty="0">
              <a:solidFill>
                <a:srgbClr val="FFFFFF"/>
              </a:solidFill>
              <a:latin typeface="Bahnschrift SemiLight" panose="020B0502040204020203" pitchFamily="34" charset="0"/>
              <a:cs typeface="Arial"/>
            </a:endParaRPr>
          </a:p>
          <a:p>
            <a:pPr algn="ctr">
              <a:lnSpc>
                <a:spcPts val="1664"/>
              </a:lnSpc>
            </a:pPr>
            <a:endParaRPr sz="1400" dirty="0">
              <a:latin typeface="Arial"/>
              <a:cs typeface="Arial"/>
            </a:endParaRPr>
          </a:p>
        </p:txBody>
      </p:sp>
      <p:sp>
        <p:nvSpPr>
          <p:cNvPr id="5" name="object 6">
            <a:extLst>
              <a:ext uri="{FF2B5EF4-FFF2-40B4-BE49-F238E27FC236}">
                <a16:creationId xmlns:a16="http://schemas.microsoft.com/office/drawing/2014/main" id="{F5640F00-2045-905F-0BA8-E88412A4D3CF}"/>
              </a:ext>
            </a:extLst>
          </p:cNvPr>
          <p:cNvSpPr txBox="1"/>
          <p:nvPr/>
        </p:nvSpPr>
        <p:spPr>
          <a:xfrm>
            <a:off x="6317295" y="2286543"/>
            <a:ext cx="3127375" cy="1075744"/>
          </a:xfrm>
          <a:prstGeom prst="rect">
            <a:avLst/>
          </a:prstGeom>
          <a:solidFill>
            <a:srgbClr val="DC56F5">
              <a:alpha val="40000"/>
            </a:srgbClr>
          </a:solidFill>
        </p:spPr>
        <p:txBody>
          <a:bodyPr vert="horz" wrap="square" lIns="0" tIns="190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5"/>
              </a:spcBef>
            </a:pPr>
            <a:endParaRPr lang="en-GB" sz="1400" dirty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marL="92075" marR="85090" indent="267970" algn="ctr">
              <a:lnSpc>
                <a:spcPts val="1650"/>
              </a:lnSpc>
            </a:pPr>
            <a:r>
              <a:rPr sz="1400" b="1" spc="-10" dirty="0">
                <a:solidFill>
                  <a:schemeClr val="bg1"/>
                </a:solidFill>
                <a:latin typeface="Bahnschrift SemiLight" panose="020B0502040204020203" pitchFamily="34" charset="0"/>
                <a:cs typeface="Arial"/>
              </a:rPr>
              <a:t>REQUIREMENTS</a:t>
            </a:r>
            <a:r>
              <a:rPr sz="1400" b="1" spc="-30" dirty="0">
                <a:solidFill>
                  <a:schemeClr val="bg1"/>
                </a:solidFill>
                <a:latin typeface="Bahnschrift SemiLight" panose="020B0502040204020203" pitchFamily="34" charset="0"/>
                <a:cs typeface="Arial"/>
              </a:rPr>
              <a:t> </a:t>
            </a:r>
            <a:r>
              <a:rPr sz="1400" b="1" dirty="0">
                <a:solidFill>
                  <a:schemeClr val="bg1"/>
                </a:solidFill>
                <a:latin typeface="Bahnschrift SemiLight" panose="020B0502040204020203" pitchFamily="34" charset="0"/>
                <a:cs typeface="Arial"/>
              </a:rPr>
              <a:t>/</a:t>
            </a:r>
            <a:r>
              <a:rPr sz="1400" b="1" spc="-30" dirty="0">
                <a:solidFill>
                  <a:schemeClr val="bg1"/>
                </a:solidFill>
                <a:latin typeface="Bahnschrift SemiLight" panose="020B0502040204020203" pitchFamily="34" charset="0"/>
                <a:cs typeface="Arial"/>
              </a:rPr>
              <a:t> </a:t>
            </a:r>
            <a:r>
              <a:rPr sz="1400" b="1" spc="-10" dirty="0">
                <a:solidFill>
                  <a:schemeClr val="bg1"/>
                </a:solidFill>
                <a:latin typeface="Bahnschrift SemiLight" panose="020B0502040204020203" pitchFamily="34" charset="0"/>
                <a:cs typeface="Arial"/>
              </a:rPr>
              <a:t>FEATURE BREAKDOWN</a:t>
            </a:r>
            <a:r>
              <a:rPr sz="1400" b="1" spc="-50" dirty="0">
                <a:solidFill>
                  <a:schemeClr val="bg1"/>
                </a:solidFill>
                <a:latin typeface="Bahnschrift SemiLight" panose="020B0502040204020203" pitchFamily="34" charset="0"/>
                <a:cs typeface="Arial"/>
              </a:rPr>
              <a:t> </a:t>
            </a:r>
            <a:r>
              <a:rPr sz="1400" b="1" spc="-10" dirty="0">
                <a:solidFill>
                  <a:schemeClr val="bg1"/>
                </a:solidFill>
                <a:latin typeface="Bahnschrift SemiLight" panose="020B0502040204020203" pitchFamily="34" charset="0"/>
                <a:cs typeface="Arial"/>
              </a:rPr>
              <a:t>STRUCTURE</a:t>
            </a:r>
            <a:r>
              <a:rPr sz="1400" b="1" spc="-45" dirty="0">
                <a:solidFill>
                  <a:schemeClr val="bg1"/>
                </a:solidFill>
                <a:latin typeface="Bahnschrift SemiLight" panose="020B0502040204020203" pitchFamily="34" charset="0"/>
                <a:cs typeface="Arial"/>
              </a:rPr>
              <a:t> </a:t>
            </a:r>
            <a:endParaRPr lang="it-IT" sz="1400" b="1" spc="-45" dirty="0">
              <a:solidFill>
                <a:schemeClr val="bg1"/>
              </a:solidFill>
              <a:latin typeface="Bahnschrift SemiLight" panose="020B0502040204020203" pitchFamily="34" charset="0"/>
              <a:cs typeface="Arial"/>
            </a:endParaRPr>
          </a:p>
          <a:p>
            <a:pPr marL="92075" marR="85090" indent="267970" algn="ctr">
              <a:lnSpc>
                <a:spcPts val="1650"/>
              </a:lnSpc>
            </a:pPr>
            <a:r>
              <a:rPr sz="1400" b="1" spc="-10" dirty="0">
                <a:solidFill>
                  <a:schemeClr val="bg1"/>
                </a:solidFill>
                <a:latin typeface="Bahnschrift SemiLight" panose="020B0502040204020203" pitchFamily="34" charset="0"/>
                <a:cs typeface="Arial"/>
              </a:rPr>
              <a:t>(Agile)</a:t>
            </a:r>
            <a:endParaRPr lang="it-IT" sz="1400" b="1" spc="-10" dirty="0">
              <a:solidFill>
                <a:schemeClr val="bg1"/>
              </a:solidFill>
              <a:latin typeface="Bahnschrift SemiLight" panose="020B0502040204020203" pitchFamily="34" charset="0"/>
              <a:cs typeface="Arial"/>
            </a:endParaRPr>
          </a:p>
          <a:p>
            <a:pPr marL="92075" marR="85090" indent="267970" algn="ctr">
              <a:lnSpc>
                <a:spcPts val="1650"/>
              </a:lnSpc>
            </a:pPr>
            <a:endParaRPr sz="14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ACBFC5B2-D95F-6D6C-133A-859A4B1F7055}"/>
              </a:ext>
            </a:extLst>
          </p:cNvPr>
          <p:cNvSpPr txBox="1"/>
          <p:nvPr/>
        </p:nvSpPr>
        <p:spPr>
          <a:xfrm>
            <a:off x="2032162" y="3518338"/>
            <a:ext cx="3127375" cy="2196692"/>
          </a:xfrm>
          <a:prstGeom prst="rect">
            <a:avLst/>
          </a:prstGeom>
          <a:ln w="9524">
            <a:solidFill>
              <a:schemeClr val="tx1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6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660"/>
              </a:spcBef>
            </a:pPr>
            <a:endParaRPr sz="1600" dirty="0">
              <a:latin typeface="Times New Roman"/>
              <a:cs typeface="Times New Roman"/>
            </a:endParaRPr>
          </a:p>
          <a:p>
            <a:pPr marL="97155" marR="90170" indent="240029">
              <a:lnSpc>
                <a:spcPct val="113300"/>
              </a:lnSpc>
              <a:spcBef>
                <a:spcPts val="5"/>
              </a:spcBef>
            </a:pPr>
            <a:r>
              <a:rPr lang="en-GB" sz="1600" dirty="0">
                <a:solidFill>
                  <a:srgbClr val="434343"/>
                </a:solidFill>
                <a:latin typeface="Bahnschrift SemiLight" panose="020B0502040204020203" pitchFamily="34" charset="0"/>
                <a:cs typeface="Arial MT"/>
              </a:rPr>
              <a:t>Breakdown of the project from the WORK to be performed</a:t>
            </a:r>
          </a:p>
          <a:p>
            <a:pPr marL="97155" marR="90170" indent="240029">
              <a:lnSpc>
                <a:spcPct val="113300"/>
              </a:lnSpc>
              <a:spcBef>
                <a:spcPts val="5"/>
              </a:spcBef>
            </a:pPr>
            <a:endParaRPr lang="en-GB" sz="1600" dirty="0">
              <a:solidFill>
                <a:srgbClr val="434343"/>
              </a:solidFill>
              <a:latin typeface="Bahnschrift SemiLight" panose="020B0502040204020203" pitchFamily="34" charset="0"/>
              <a:cs typeface="Arial MT"/>
            </a:endParaRPr>
          </a:p>
          <a:p>
            <a:pPr marL="97155" marR="90170" indent="240029">
              <a:lnSpc>
                <a:spcPct val="113300"/>
              </a:lnSpc>
              <a:spcBef>
                <a:spcPts val="5"/>
              </a:spcBef>
            </a:pPr>
            <a:endParaRPr lang="en-GB" sz="1600" dirty="0">
              <a:solidFill>
                <a:srgbClr val="434343"/>
              </a:solidFill>
              <a:latin typeface="Arial MT"/>
              <a:cs typeface="Arial MT"/>
            </a:endParaRPr>
          </a:p>
          <a:p>
            <a:pPr marL="97155" marR="90170" indent="240029">
              <a:lnSpc>
                <a:spcPct val="113300"/>
              </a:lnSpc>
              <a:spcBef>
                <a:spcPts val="5"/>
              </a:spcBef>
            </a:pPr>
            <a:endParaRPr lang="en-GB" sz="1600" dirty="0">
              <a:solidFill>
                <a:srgbClr val="434343"/>
              </a:solidFill>
              <a:latin typeface="Arial MT"/>
              <a:cs typeface="Arial MT"/>
            </a:endParaRPr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E118745E-A1EE-C090-DFC1-2722E5DC1C74}"/>
              </a:ext>
            </a:extLst>
          </p:cNvPr>
          <p:cNvSpPr txBox="1"/>
          <p:nvPr/>
        </p:nvSpPr>
        <p:spPr>
          <a:xfrm>
            <a:off x="6317295" y="3518338"/>
            <a:ext cx="3127375" cy="2177391"/>
          </a:xfrm>
          <a:prstGeom prst="rect">
            <a:avLst/>
          </a:prstGeom>
          <a:ln w="9524">
            <a:solidFill>
              <a:schemeClr val="tx1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6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25"/>
              </a:spcBef>
            </a:pPr>
            <a:endParaRPr sz="1600" dirty="0">
              <a:latin typeface="Times New Roman"/>
              <a:cs typeface="Times New Roman"/>
            </a:endParaRPr>
          </a:p>
          <a:p>
            <a:pPr marL="337820" marR="330835" algn="ctr">
              <a:lnSpc>
                <a:spcPct val="113300"/>
              </a:lnSpc>
              <a:spcBef>
                <a:spcPts val="5"/>
              </a:spcBef>
            </a:pPr>
            <a:r>
              <a:rPr lang="en-GB" sz="1600" dirty="0">
                <a:latin typeface="Bahnschrift SemiLight" panose="020B0502040204020203" pitchFamily="34" charset="0"/>
                <a:cs typeface="Arial MT"/>
              </a:rPr>
              <a:t>Breakdown of the project from REQUIREMENTS / FEATURES</a:t>
            </a:r>
          </a:p>
          <a:p>
            <a:pPr marL="337820" marR="330835" algn="ctr">
              <a:lnSpc>
                <a:spcPct val="113300"/>
              </a:lnSpc>
              <a:spcBef>
                <a:spcPts val="5"/>
              </a:spcBef>
            </a:pPr>
            <a:r>
              <a:rPr lang="en-GB" sz="1600" dirty="0">
                <a:latin typeface="Bahnschrift SemiLight" panose="020B0502040204020203" pitchFamily="34" charset="0"/>
                <a:cs typeface="Arial MT"/>
              </a:rPr>
              <a:t>of the OUTPUT</a:t>
            </a:r>
          </a:p>
          <a:p>
            <a:pPr marL="337820" marR="330835" algn="ctr">
              <a:lnSpc>
                <a:spcPct val="113300"/>
              </a:lnSpc>
              <a:spcBef>
                <a:spcPts val="5"/>
              </a:spcBef>
            </a:pPr>
            <a:endParaRPr lang="en-GB" sz="1600" dirty="0">
              <a:solidFill>
                <a:srgbClr val="4BA173"/>
              </a:solidFill>
              <a:latin typeface="Arial MT"/>
              <a:cs typeface="Arial"/>
            </a:endParaRPr>
          </a:p>
          <a:p>
            <a:pPr marL="337820" marR="330835" algn="ctr">
              <a:lnSpc>
                <a:spcPct val="113300"/>
              </a:lnSpc>
              <a:spcBef>
                <a:spcPts val="5"/>
              </a:spcBef>
            </a:pPr>
            <a:endParaRPr lang="en-GB" sz="1600" dirty="0">
              <a:solidFill>
                <a:srgbClr val="4BA173"/>
              </a:solidFill>
              <a:latin typeface="Arial MT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165812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767228" y="4679832"/>
            <a:ext cx="387773" cy="489373"/>
            <a:chOff x="2825421" y="3509874"/>
            <a:chExt cx="290830" cy="367030"/>
          </a:xfrm>
        </p:grpSpPr>
        <p:sp>
          <p:nvSpPr>
            <p:cNvPr id="3" name="object 3"/>
            <p:cNvSpPr/>
            <p:nvPr/>
          </p:nvSpPr>
          <p:spPr>
            <a:xfrm>
              <a:off x="2830184" y="3514637"/>
              <a:ext cx="182880" cy="314960"/>
            </a:xfrm>
            <a:custGeom>
              <a:avLst/>
              <a:gdLst/>
              <a:ahLst/>
              <a:cxnLst/>
              <a:rect l="l" t="t" r="r" b="b"/>
              <a:pathLst>
                <a:path w="182880" h="314960">
                  <a:moveTo>
                    <a:pt x="0" y="0"/>
                  </a:moveTo>
                  <a:lnTo>
                    <a:pt x="91300" y="0"/>
                  </a:lnTo>
                  <a:lnTo>
                    <a:pt x="91300" y="314399"/>
                  </a:lnTo>
                  <a:lnTo>
                    <a:pt x="182699" y="314399"/>
                  </a:lnTo>
                </a:path>
                <a:path w="182880" h="314960">
                  <a:moveTo>
                    <a:pt x="0" y="0"/>
                  </a:moveTo>
                  <a:lnTo>
                    <a:pt x="91300" y="0"/>
                  </a:lnTo>
                  <a:lnTo>
                    <a:pt x="91300" y="85799"/>
                  </a:lnTo>
                  <a:lnTo>
                    <a:pt x="182699" y="85799"/>
                  </a:lnTo>
                </a:path>
              </a:pathLst>
            </a:custGeom>
            <a:ln w="9524">
              <a:solidFill>
                <a:srgbClr val="C1C1C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" name="object 4"/>
            <p:cNvSpPr/>
            <p:nvPr/>
          </p:nvSpPr>
          <p:spPr>
            <a:xfrm>
              <a:off x="3012787" y="3552768"/>
              <a:ext cx="103505" cy="95885"/>
            </a:xfrm>
            <a:custGeom>
              <a:avLst/>
              <a:gdLst/>
              <a:ahLst/>
              <a:cxnLst/>
              <a:rect l="l" t="t" r="r" b="b"/>
              <a:pathLst>
                <a:path w="103505" h="95885">
                  <a:moveTo>
                    <a:pt x="51547" y="95299"/>
                  </a:moveTo>
                  <a:lnTo>
                    <a:pt x="31483" y="91554"/>
                  </a:lnTo>
                  <a:lnTo>
                    <a:pt x="15097" y="81343"/>
                  </a:lnTo>
                  <a:lnTo>
                    <a:pt x="4050" y="66197"/>
                  </a:lnTo>
                  <a:lnTo>
                    <a:pt x="0" y="47649"/>
                  </a:lnTo>
                  <a:lnTo>
                    <a:pt x="4050" y="29102"/>
                  </a:lnTo>
                  <a:lnTo>
                    <a:pt x="15097" y="13956"/>
                  </a:lnTo>
                  <a:lnTo>
                    <a:pt x="31483" y="3744"/>
                  </a:lnTo>
                  <a:lnTo>
                    <a:pt x="51547" y="0"/>
                  </a:lnTo>
                  <a:lnTo>
                    <a:pt x="71612" y="3744"/>
                  </a:lnTo>
                  <a:lnTo>
                    <a:pt x="87997" y="13956"/>
                  </a:lnTo>
                  <a:lnTo>
                    <a:pt x="99044" y="29102"/>
                  </a:lnTo>
                  <a:lnTo>
                    <a:pt x="103095" y="47649"/>
                  </a:lnTo>
                  <a:lnTo>
                    <a:pt x="99044" y="66197"/>
                  </a:lnTo>
                  <a:lnTo>
                    <a:pt x="87997" y="81343"/>
                  </a:lnTo>
                  <a:lnTo>
                    <a:pt x="71612" y="91554"/>
                  </a:lnTo>
                  <a:lnTo>
                    <a:pt x="51547" y="95299"/>
                  </a:lnTo>
                  <a:close/>
                </a:path>
              </a:pathLst>
            </a:custGeom>
            <a:solidFill>
              <a:srgbClr val="3D3D3D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12787" y="3781368"/>
              <a:ext cx="103095" cy="95299"/>
            </a:xfrm>
            <a:prstGeom prst="rect">
              <a:avLst/>
            </a:prstGeom>
          </p:spPr>
        </p:pic>
      </p:grpSp>
      <p:grpSp>
        <p:nvGrpSpPr>
          <p:cNvPr id="8" name="object 8"/>
          <p:cNvGrpSpPr/>
          <p:nvPr/>
        </p:nvGrpSpPr>
        <p:grpSpPr>
          <a:xfrm>
            <a:off x="7180862" y="4271599"/>
            <a:ext cx="441113" cy="1494367"/>
            <a:chOff x="5385646" y="3203699"/>
            <a:chExt cx="330835" cy="1120775"/>
          </a:xfrm>
        </p:grpSpPr>
        <p:sp>
          <p:nvSpPr>
            <p:cNvPr id="9" name="object 9"/>
            <p:cNvSpPr/>
            <p:nvPr/>
          </p:nvSpPr>
          <p:spPr>
            <a:xfrm>
              <a:off x="5504257" y="3251302"/>
              <a:ext cx="109220" cy="1025525"/>
            </a:xfrm>
            <a:custGeom>
              <a:avLst/>
              <a:gdLst/>
              <a:ahLst/>
              <a:cxnLst/>
              <a:rect l="l" t="t" r="r" b="b"/>
              <a:pathLst>
                <a:path w="109220" h="1025525">
                  <a:moveTo>
                    <a:pt x="0" y="512700"/>
                  </a:moveTo>
                  <a:lnTo>
                    <a:pt x="54290" y="512700"/>
                  </a:lnTo>
                  <a:lnTo>
                    <a:pt x="54290" y="1025400"/>
                  </a:lnTo>
                  <a:lnTo>
                    <a:pt x="108599" y="1025400"/>
                  </a:lnTo>
                </a:path>
                <a:path w="109220" h="1025525">
                  <a:moveTo>
                    <a:pt x="0" y="512700"/>
                  </a:moveTo>
                  <a:lnTo>
                    <a:pt x="54290" y="512700"/>
                  </a:lnTo>
                  <a:lnTo>
                    <a:pt x="54290" y="0"/>
                  </a:lnTo>
                  <a:lnTo>
                    <a:pt x="108599" y="0"/>
                  </a:lnTo>
                </a:path>
              </a:pathLst>
            </a:custGeom>
            <a:ln w="9524">
              <a:solidFill>
                <a:srgbClr val="063763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612799" y="3203699"/>
              <a:ext cx="103094" cy="95299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85646" y="3711590"/>
              <a:ext cx="123373" cy="104824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612799" y="4228993"/>
              <a:ext cx="103094" cy="95299"/>
            </a:xfrm>
            <a:prstGeom prst="rect">
              <a:avLst/>
            </a:prstGeom>
          </p:spPr>
        </p:pic>
      </p:grpSp>
      <p:grpSp>
        <p:nvGrpSpPr>
          <p:cNvPr id="13" name="object 13"/>
          <p:cNvGrpSpPr/>
          <p:nvPr/>
        </p:nvGrpSpPr>
        <p:grpSpPr>
          <a:xfrm>
            <a:off x="8548861" y="3937742"/>
            <a:ext cx="226060" cy="784860"/>
            <a:chOff x="6411645" y="2953306"/>
            <a:chExt cx="169545" cy="588645"/>
          </a:xfrm>
        </p:grpSpPr>
        <p:sp>
          <p:nvSpPr>
            <p:cNvPr id="14" name="object 14"/>
            <p:cNvSpPr/>
            <p:nvPr/>
          </p:nvSpPr>
          <p:spPr>
            <a:xfrm>
              <a:off x="6416407" y="3000849"/>
              <a:ext cx="50800" cy="493395"/>
            </a:xfrm>
            <a:custGeom>
              <a:avLst/>
              <a:gdLst/>
              <a:ahLst/>
              <a:cxnLst/>
              <a:rect l="l" t="t" r="r" b="b"/>
              <a:pathLst>
                <a:path w="50800" h="493395">
                  <a:moveTo>
                    <a:pt x="0" y="250499"/>
                  </a:moveTo>
                  <a:lnTo>
                    <a:pt x="25184" y="250499"/>
                  </a:lnTo>
                  <a:lnTo>
                    <a:pt x="25184" y="0"/>
                  </a:lnTo>
                  <a:lnTo>
                    <a:pt x="50399" y="0"/>
                  </a:lnTo>
                </a:path>
                <a:path w="50800" h="493395">
                  <a:moveTo>
                    <a:pt x="0" y="250499"/>
                  </a:moveTo>
                  <a:lnTo>
                    <a:pt x="25184" y="250499"/>
                  </a:lnTo>
                  <a:lnTo>
                    <a:pt x="25184" y="492899"/>
                  </a:lnTo>
                  <a:lnTo>
                    <a:pt x="50399" y="492899"/>
                  </a:lnTo>
                </a:path>
              </a:pathLst>
            </a:custGeom>
            <a:ln w="9524">
              <a:solidFill>
                <a:srgbClr val="063763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466775" y="2953306"/>
              <a:ext cx="114387" cy="9529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466775" y="3446072"/>
              <a:ext cx="114387" cy="95299"/>
            </a:xfrm>
            <a:prstGeom prst="rect">
              <a:avLst/>
            </a:prstGeom>
          </p:spPr>
        </p:pic>
      </p:grpSp>
      <p:grpSp>
        <p:nvGrpSpPr>
          <p:cNvPr id="17" name="object 17"/>
          <p:cNvGrpSpPr/>
          <p:nvPr/>
        </p:nvGrpSpPr>
        <p:grpSpPr>
          <a:xfrm>
            <a:off x="8548861" y="5304801"/>
            <a:ext cx="226060" cy="795020"/>
            <a:chOff x="6411645" y="3978600"/>
            <a:chExt cx="169545" cy="596265"/>
          </a:xfrm>
        </p:grpSpPr>
        <p:sp>
          <p:nvSpPr>
            <p:cNvPr id="18" name="object 18"/>
            <p:cNvSpPr/>
            <p:nvPr/>
          </p:nvSpPr>
          <p:spPr>
            <a:xfrm>
              <a:off x="6416407" y="4026143"/>
              <a:ext cx="50800" cy="501015"/>
            </a:xfrm>
            <a:custGeom>
              <a:avLst/>
              <a:gdLst/>
              <a:ahLst/>
              <a:cxnLst/>
              <a:rect l="l" t="t" r="r" b="b"/>
              <a:pathLst>
                <a:path w="50800" h="501014">
                  <a:moveTo>
                    <a:pt x="0" y="250499"/>
                  </a:moveTo>
                  <a:lnTo>
                    <a:pt x="25184" y="250499"/>
                  </a:lnTo>
                  <a:lnTo>
                    <a:pt x="25184" y="0"/>
                  </a:lnTo>
                  <a:lnTo>
                    <a:pt x="50399" y="0"/>
                  </a:lnTo>
                </a:path>
                <a:path w="50800" h="501014">
                  <a:moveTo>
                    <a:pt x="0" y="250499"/>
                  </a:moveTo>
                  <a:lnTo>
                    <a:pt x="25184" y="250499"/>
                  </a:lnTo>
                  <a:lnTo>
                    <a:pt x="25184" y="500999"/>
                  </a:lnTo>
                  <a:lnTo>
                    <a:pt x="50399" y="500999"/>
                  </a:lnTo>
                </a:path>
              </a:pathLst>
            </a:custGeom>
            <a:ln w="9524">
              <a:solidFill>
                <a:srgbClr val="063763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9" name="object 1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466775" y="3978600"/>
              <a:ext cx="114387" cy="95299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466775" y="4479417"/>
              <a:ext cx="114387" cy="95299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8883630" y="3748291"/>
            <a:ext cx="766233" cy="462028"/>
          </a:xfrm>
          <a:prstGeom prst="rect">
            <a:avLst/>
          </a:prstGeom>
        </p:spPr>
        <p:txBody>
          <a:bodyPr vert="horz" wrap="square" lIns="0" tIns="11853" rIns="0" bIns="0" rtlCol="0">
            <a:spAutoFit/>
          </a:bodyPr>
          <a:lstStyle/>
          <a:p>
            <a:pPr marL="16933" marR="6773">
              <a:lnSpc>
                <a:spcPct val="102299"/>
              </a:lnSpc>
              <a:spcBef>
                <a:spcPts val="93"/>
              </a:spcBef>
            </a:pPr>
            <a:r>
              <a:rPr sz="1467" spc="-27" dirty="0">
                <a:solidFill>
                  <a:srgbClr val="063763"/>
                </a:solidFill>
                <a:latin typeface="Roboto"/>
                <a:cs typeface="Roboto"/>
              </a:rPr>
              <a:t>User Story</a:t>
            </a:r>
            <a:r>
              <a:rPr sz="1467" spc="-33" dirty="0">
                <a:solidFill>
                  <a:srgbClr val="063763"/>
                </a:solidFill>
                <a:latin typeface="Roboto"/>
                <a:cs typeface="Roboto"/>
              </a:rPr>
              <a:t> 1.1</a:t>
            </a:r>
            <a:endParaRPr sz="1467">
              <a:latin typeface="Roboto"/>
              <a:cs typeface="Roboto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729938" y="4196448"/>
            <a:ext cx="537633" cy="242866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467" dirty="0">
                <a:solidFill>
                  <a:srgbClr val="063763"/>
                </a:solidFill>
                <a:latin typeface="Roboto"/>
                <a:cs typeface="Roboto"/>
              </a:rPr>
              <a:t>Epic</a:t>
            </a:r>
            <a:r>
              <a:rPr sz="1467" spc="-60" dirty="0">
                <a:solidFill>
                  <a:srgbClr val="063763"/>
                </a:solidFill>
                <a:latin typeface="Roboto"/>
                <a:cs typeface="Roboto"/>
              </a:rPr>
              <a:t> </a:t>
            </a:r>
            <a:r>
              <a:rPr sz="1467" spc="-67" dirty="0">
                <a:solidFill>
                  <a:srgbClr val="063763"/>
                </a:solidFill>
                <a:latin typeface="Roboto"/>
                <a:cs typeface="Roboto"/>
              </a:rPr>
              <a:t>1</a:t>
            </a:r>
            <a:endParaRPr sz="1467">
              <a:latin typeface="Roboto"/>
              <a:cs typeface="Roboto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282395" y="4651386"/>
            <a:ext cx="767927" cy="692283"/>
          </a:xfrm>
          <a:prstGeom prst="rect">
            <a:avLst/>
          </a:prstGeom>
        </p:spPr>
        <p:txBody>
          <a:bodyPr vert="horz" wrap="square" lIns="0" tIns="11853" rIns="0" bIns="0" rtlCol="0">
            <a:spAutoFit/>
          </a:bodyPr>
          <a:lstStyle/>
          <a:p>
            <a:pPr marL="16933" marR="6773" algn="ctr">
              <a:lnSpc>
                <a:spcPct val="102299"/>
              </a:lnSpc>
              <a:spcBef>
                <a:spcPts val="93"/>
              </a:spcBef>
            </a:pPr>
            <a:r>
              <a:rPr sz="1467" dirty="0">
                <a:solidFill>
                  <a:srgbClr val="063763"/>
                </a:solidFill>
                <a:latin typeface="Roboto"/>
                <a:cs typeface="Roboto"/>
              </a:rPr>
              <a:t>Scope</a:t>
            </a:r>
            <a:r>
              <a:rPr sz="1467" spc="-80" dirty="0">
                <a:solidFill>
                  <a:srgbClr val="063763"/>
                </a:solidFill>
                <a:latin typeface="Roboto"/>
                <a:cs typeface="Roboto"/>
              </a:rPr>
              <a:t> </a:t>
            </a:r>
            <a:r>
              <a:rPr sz="1467" spc="-33" dirty="0">
                <a:solidFill>
                  <a:srgbClr val="063763"/>
                </a:solidFill>
                <a:latin typeface="Roboto"/>
                <a:cs typeface="Roboto"/>
              </a:rPr>
              <a:t>of </a:t>
            </a:r>
            <a:r>
              <a:rPr sz="1467" spc="-27" dirty="0">
                <a:solidFill>
                  <a:srgbClr val="063763"/>
                </a:solidFill>
                <a:latin typeface="Roboto"/>
                <a:cs typeface="Roboto"/>
              </a:rPr>
              <a:t>work </a:t>
            </a:r>
            <a:r>
              <a:rPr sz="1467" spc="-13" dirty="0">
                <a:solidFill>
                  <a:srgbClr val="063763"/>
                </a:solidFill>
                <a:latin typeface="Roboto"/>
                <a:cs typeface="Roboto"/>
              </a:rPr>
              <a:t>(vision)</a:t>
            </a:r>
            <a:endParaRPr sz="1467">
              <a:latin typeface="Roboto"/>
              <a:cs typeface="Roboto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7729938" y="5563507"/>
            <a:ext cx="537633" cy="242866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467" dirty="0">
                <a:solidFill>
                  <a:srgbClr val="063763"/>
                </a:solidFill>
                <a:latin typeface="Roboto"/>
                <a:cs typeface="Roboto"/>
              </a:rPr>
              <a:t>Epic</a:t>
            </a:r>
            <a:r>
              <a:rPr sz="1467" spc="-60" dirty="0">
                <a:solidFill>
                  <a:srgbClr val="063763"/>
                </a:solidFill>
                <a:latin typeface="Roboto"/>
                <a:cs typeface="Roboto"/>
              </a:rPr>
              <a:t> </a:t>
            </a:r>
            <a:r>
              <a:rPr sz="1467" spc="-67" dirty="0">
                <a:solidFill>
                  <a:srgbClr val="063763"/>
                </a:solidFill>
                <a:latin typeface="Roboto"/>
                <a:cs typeface="Roboto"/>
              </a:rPr>
              <a:t>2</a:t>
            </a:r>
            <a:endParaRPr sz="1467">
              <a:latin typeface="Roboto"/>
              <a:cs typeface="Roboto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8883630" y="4416047"/>
            <a:ext cx="766233" cy="462028"/>
          </a:xfrm>
          <a:prstGeom prst="rect">
            <a:avLst/>
          </a:prstGeom>
        </p:spPr>
        <p:txBody>
          <a:bodyPr vert="horz" wrap="square" lIns="0" tIns="11853" rIns="0" bIns="0" rtlCol="0">
            <a:spAutoFit/>
          </a:bodyPr>
          <a:lstStyle/>
          <a:p>
            <a:pPr marL="16933" marR="6773">
              <a:lnSpc>
                <a:spcPct val="102299"/>
              </a:lnSpc>
              <a:spcBef>
                <a:spcPts val="93"/>
              </a:spcBef>
            </a:pPr>
            <a:r>
              <a:rPr sz="1467" spc="-27" dirty="0">
                <a:solidFill>
                  <a:srgbClr val="063763"/>
                </a:solidFill>
                <a:latin typeface="Roboto"/>
                <a:cs typeface="Roboto"/>
              </a:rPr>
              <a:t>User Story</a:t>
            </a:r>
            <a:r>
              <a:rPr sz="1467" spc="-33" dirty="0">
                <a:solidFill>
                  <a:srgbClr val="063763"/>
                </a:solidFill>
                <a:latin typeface="Roboto"/>
                <a:cs typeface="Roboto"/>
              </a:rPr>
              <a:t> 1.2</a:t>
            </a:r>
            <a:endParaRPr sz="1467">
              <a:latin typeface="Roboto"/>
              <a:cs typeface="Roboto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8883630" y="5115350"/>
            <a:ext cx="766233" cy="462028"/>
          </a:xfrm>
          <a:prstGeom prst="rect">
            <a:avLst/>
          </a:prstGeom>
        </p:spPr>
        <p:txBody>
          <a:bodyPr vert="horz" wrap="square" lIns="0" tIns="11853" rIns="0" bIns="0" rtlCol="0">
            <a:spAutoFit/>
          </a:bodyPr>
          <a:lstStyle/>
          <a:p>
            <a:pPr marL="16933" marR="6773">
              <a:lnSpc>
                <a:spcPct val="102299"/>
              </a:lnSpc>
              <a:spcBef>
                <a:spcPts val="93"/>
              </a:spcBef>
            </a:pPr>
            <a:r>
              <a:rPr sz="1467" spc="-27" dirty="0">
                <a:solidFill>
                  <a:srgbClr val="063763"/>
                </a:solidFill>
                <a:latin typeface="Roboto"/>
                <a:cs typeface="Roboto"/>
              </a:rPr>
              <a:t>User Story</a:t>
            </a:r>
            <a:r>
              <a:rPr sz="1467" spc="-33" dirty="0">
                <a:solidFill>
                  <a:srgbClr val="063763"/>
                </a:solidFill>
                <a:latin typeface="Roboto"/>
                <a:cs typeface="Roboto"/>
              </a:rPr>
              <a:t> 2.1</a:t>
            </a:r>
            <a:endParaRPr sz="1467">
              <a:latin typeface="Roboto"/>
              <a:cs typeface="Roboto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8883630" y="5783106"/>
            <a:ext cx="766233" cy="462028"/>
          </a:xfrm>
          <a:prstGeom prst="rect">
            <a:avLst/>
          </a:prstGeom>
        </p:spPr>
        <p:txBody>
          <a:bodyPr vert="horz" wrap="square" lIns="0" tIns="11853" rIns="0" bIns="0" rtlCol="0">
            <a:spAutoFit/>
          </a:bodyPr>
          <a:lstStyle/>
          <a:p>
            <a:pPr marL="16933" marR="6773">
              <a:lnSpc>
                <a:spcPct val="102299"/>
              </a:lnSpc>
              <a:spcBef>
                <a:spcPts val="93"/>
              </a:spcBef>
            </a:pPr>
            <a:r>
              <a:rPr sz="1467" spc="-27" dirty="0">
                <a:solidFill>
                  <a:srgbClr val="063763"/>
                </a:solidFill>
                <a:latin typeface="Roboto"/>
                <a:cs typeface="Roboto"/>
              </a:rPr>
              <a:t>User Story</a:t>
            </a:r>
            <a:r>
              <a:rPr sz="1467" spc="-33" dirty="0">
                <a:solidFill>
                  <a:srgbClr val="063763"/>
                </a:solidFill>
                <a:latin typeface="Roboto"/>
                <a:cs typeface="Roboto"/>
              </a:rPr>
              <a:t> 2.2</a:t>
            </a:r>
            <a:endParaRPr sz="1467">
              <a:latin typeface="Roboto"/>
              <a:cs typeface="Roboto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9804859" y="3603851"/>
            <a:ext cx="240453" cy="784860"/>
            <a:chOff x="7353644" y="2702888"/>
            <a:chExt cx="180340" cy="588645"/>
          </a:xfrm>
        </p:grpSpPr>
        <p:sp>
          <p:nvSpPr>
            <p:cNvPr id="29" name="object 29"/>
            <p:cNvSpPr/>
            <p:nvPr/>
          </p:nvSpPr>
          <p:spPr>
            <a:xfrm>
              <a:off x="7358407" y="2750456"/>
              <a:ext cx="61594" cy="493395"/>
            </a:xfrm>
            <a:custGeom>
              <a:avLst/>
              <a:gdLst/>
              <a:ahLst/>
              <a:cxnLst/>
              <a:rect l="l" t="t" r="r" b="b"/>
              <a:pathLst>
                <a:path w="61595" h="493394">
                  <a:moveTo>
                    <a:pt x="0" y="250499"/>
                  </a:moveTo>
                  <a:lnTo>
                    <a:pt x="30605" y="250499"/>
                  </a:lnTo>
                  <a:lnTo>
                    <a:pt x="30605" y="0"/>
                  </a:lnTo>
                  <a:lnTo>
                    <a:pt x="61199" y="0"/>
                  </a:lnTo>
                </a:path>
                <a:path w="61595" h="493394">
                  <a:moveTo>
                    <a:pt x="0" y="250499"/>
                  </a:moveTo>
                  <a:lnTo>
                    <a:pt x="30605" y="250499"/>
                  </a:lnTo>
                  <a:lnTo>
                    <a:pt x="30605" y="492899"/>
                  </a:lnTo>
                  <a:lnTo>
                    <a:pt x="61199" y="492899"/>
                  </a:lnTo>
                </a:path>
              </a:pathLst>
            </a:custGeom>
            <a:ln w="9524">
              <a:solidFill>
                <a:srgbClr val="063763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30" name="object 3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419618" y="2702888"/>
              <a:ext cx="113847" cy="95299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7419618" y="3195654"/>
              <a:ext cx="114300" cy="95885"/>
            </a:xfrm>
            <a:custGeom>
              <a:avLst/>
              <a:gdLst/>
              <a:ahLst/>
              <a:cxnLst/>
              <a:rect l="l" t="t" r="r" b="b"/>
              <a:pathLst>
                <a:path w="114300" h="95885">
                  <a:moveTo>
                    <a:pt x="56924" y="95299"/>
                  </a:moveTo>
                  <a:lnTo>
                    <a:pt x="34766" y="91555"/>
                  </a:lnTo>
                  <a:lnTo>
                    <a:pt x="16672" y="81343"/>
                  </a:lnTo>
                  <a:lnTo>
                    <a:pt x="4473" y="66197"/>
                  </a:lnTo>
                  <a:lnTo>
                    <a:pt x="0" y="47649"/>
                  </a:lnTo>
                  <a:lnTo>
                    <a:pt x="4473" y="29102"/>
                  </a:lnTo>
                  <a:lnTo>
                    <a:pt x="16672" y="13956"/>
                  </a:lnTo>
                  <a:lnTo>
                    <a:pt x="34766" y="3744"/>
                  </a:lnTo>
                  <a:lnTo>
                    <a:pt x="56924" y="0"/>
                  </a:lnTo>
                  <a:lnTo>
                    <a:pt x="79081" y="3744"/>
                  </a:lnTo>
                  <a:lnTo>
                    <a:pt x="97175" y="13956"/>
                  </a:lnTo>
                  <a:lnTo>
                    <a:pt x="109374" y="29102"/>
                  </a:lnTo>
                  <a:lnTo>
                    <a:pt x="113847" y="47649"/>
                  </a:lnTo>
                  <a:lnTo>
                    <a:pt x="109374" y="66197"/>
                  </a:lnTo>
                  <a:lnTo>
                    <a:pt x="97175" y="81343"/>
                  </a:lnTo>
                  <a:lnTo>
                    <a:pt x="79081" y="91555"/>
                  </a:lnTo>
                  <a:lnTo>
                    <a:pt x="56924" y="95299"/>
                  </a:lnTo>
                  <a:close/>
                </a:path>
              </a:pathLst>
            </a:custGeom>
            <a:solidFill>
              <a:srgbClr val="464646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10153368" y="3414401"/>
            <a:ext cx="445347" cy="462028"/>
          </a:xfrm>
          <a:prstGeom prst="rect">
            <a:avLst/>
          </a:prstGeom>
        </p:spPr>
        <p:txBody>
          <a:bodyPr vert="horz" wrap="square" lIns="0" tIns="11853" rIns="0" bIns="0" rtlCol="0">
            <a:spAutoFit/>
          </a:bodyPr>
          <a:lstStyle/>
          <a:p>
            <a:pPr marL="16933" marR="6773">
              <a:lnSpc>
                <a:spcPct val="102299"/>
              </a:lnSpc>
              <a:spcBef>
                <a:spcPts val="93"/>
              </a:spcBef>
            </a:pPr>
            <a:r>
              <a:rPr sz="1467" spc="-27" dirty="0">
                <a:solidFill>
                  <a:srgbClr val="063763"/>
                </a:solidFill>
                <a:latin typeface="Roboto"/>
                <a:cs typeface="Roboto"/>
              </a:rPr>
              <a:t>Task </a:t>
            </a:r>
            <a:r>
              <a:rPr sz="1467" spc="-33" dirty="0">
                <a:solidFill>
                  <a:srgbClr val="063763"/>
                </a:solidFill>
                <a:latin typeface="Roboto"/>
                <a:cs typeface="Roboto"/>
              </a:rPr>
              <a:t>1.1.1</a:t>
            </a:r>
            <a:endParaRPr sz="1467">
              <a:latin typeface="Roboto"/>
              <a:cs typeface="Roboto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0153368" y="4082157"/>
            <a:ext cx="445347" cy="462028"/>
          </a:xfrm>
          <a:prstGeom prst="rect">
            <a:avLst/>
          </a:prstGeom>
        </p:spPr>
        <p:txBody>
          <a:bodyPr vert="horz" wrap="square" lIns="0" tIns="11853" rIns="0" bIns="0" rtlCol="0">
            <a:spAutoFit/>
          </a:bodyPr>
          <a:lstStyle/>
          <a:p>
            <a:pPr marL="16933" marR="6773">
              <a:lnSpc>
                <a:spcPct val="102299"/>
              </a:lnSpc>
              <a:spcBef>
                <a:spcPts val="93"/>
              </a:spcBef>
            </a:pPr>
            <a:r>
              <a:rPr sz="1467" spc="-27" dirty="0">
                <a:solidFill>
                  <a:srgbClr val="063763"/>
                </a:solidFill>
                <a:latin typeface="Roboto"/>
                <a:cs typeface="Roboto"/>
              </a:rPr>
              <a:t>Task </a:t>
            </a:r>
            <a:r>
              <a:rPr sz="1467" spc="-33" dirty="0">
                <a:solidFill>
                  <a:srgbClr val="063763"/>
                </a:solidFill>
                <a:latin typeface="Roboto"/>
                <a:cs typeface="Roboto"/>
              </a:rPr>
              <a:t>1.1.2</a:t>
            </a:r>
            <a:endParaRPr sz="1467">
              <a:latin typeface="Roboto"/>
              <a:cs typeface="Roboto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9804859" y="5638667"/>
            <a:ext cx="240453" cy="795020"/>
            <a:chOff x="7353644" y="4229000"/>
            <a:chExt cx="180340" cy="596265"/>
          </a:xfrm>
        </p:grpSpPr>
        <p:sp>
          <p:nvSpPr>
            <p:cNvPr id="35" name="object 35"/>
            <p:cNvSpPr/>
            <p:nvPr/>
          </p:nvSpPr>
          <p:spPr>
            <a:xfrm>
              <a:off x="7358407" y="4527067"/>
              <a:ext cx="61594" cy="250825"/>
            </a:xfrm>
            <a:custGeom>
              <a:avLst/>
              <a:gdLst/>
              <a:ahLst/>
              <a:cxnLst/>
              <a:rect l="l" t="t" r="r" b="b"/>
              <a:pathLst>
                <a:path w="61595" h="250825">
                  <a:moveTo>
                    <a:pt x="0" y="0"/>
                  </a:moveTo>
                  <a:lnTo>
                    <a:pt x="30605" y="0"/>
                  </a:lnTo>
                  <a:lnTo>
                    <a:pt x="30605" y="250499"/>
                  </a:lnTo>
                  <a:lnTo>
                    <a:pt x="61199" y="250499"/>
                  </a:lnTo>
                </a:path>
              </a:pathLst>
            </a:custGeom>
            <a:ln w="9524">
              <a:solidFill>
                <a:srgbClr val="063763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36" name="object 3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419618" y="4729816"/>
              <a:ext cx="113847" cy="95299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419618" y="4229000"/>
              <a:ext cx="113847" cy="95299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7358407" y="4276567"/>
              <a:ext cx="61594" cy="250825"/>
            </a:xfrm>
            <a:custGeom>
              <a:avLst/>
              <a:gdLst/>
              <a:ahLst/>
              <a:cxnLst/>
              <a:rect l="l" t="t" r="r" b="b"/>
              <a:pathLst>
                <a:path w="61595" h="250825">
                  <a:moveTo>
                    <a:pt x="0" y="250499"/>
                  </a:moveTo>
                  <a:lnTo>
                    <a:pt x="30605" y="250499"/>
                  </a:lnTo>
                  <a:lnTo>
                    <a:pt x="30605" y="0"/>
                  </a:lnTo>
                  <a:lnTo>
                    <a:pt x="61199" y="0"/>
                  </a:lnTo>
                </a:path>
              </a:pathLst>
            </a:custGeom>
            <a:ln w="9524">
              <a:solidFill>
                <a:srgbClr val="063763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39" name="object 39"/>
          <p:cNvSpPr txBox="1"/>
          <p:nvPr/>
        </p:nvSpPr>
        <p:spPr>
          <a:xfrm>
            <a:off x="10153368" y="6116971"/>
            <a:ext cx="445347" cy="462028"/>
          </a:xfrm>
          <a:prstGeom prst="rect">
            <a:avLst/>
          </a:prstGeom>
        </p:spPr>
        <p:txBody>
          <a:bodyPr vert="horz" wrap="square" lIns="0" tIns="11853" rIns="0" bIns="0" rtlCol="0">
            <a:spAutoFit/>
          </a:bodyPr>
          <a:lstStyle/>
          <a:p>
            <a:pPr marL="16933" marR="6773">
              <a:lnSpc>
                <a:spcPct val="102299"/>
              </a:lnSpc>
              <a:spcBef>
                <a:spcPts val="93"/>
              </a:spcBef>
            </a:pPr>
            <a:r>
              <a:rPr sz="1467" spc="-27" dirty="0">
                <a:solidFill>
                  <a:srgbClr val="063763"/>
                </a:solidFill>
                <a:latin typeface="Roboto"/>
                <a:cs typeface="Roboto"/>
              </a:rPr>
              <a:t>Task </a:t>
            </a:r>
            <a:r>
              <a:rPr sz="1467" spc="-33" dirty="0">
                <a:solidFill>
                  <a:srgbClr val="063763"/>
                </a:solidFill>
                <a:latin typeface="Roboto"/>
                <a:cs typeface="Roboto"/>
              </a:rPr>
              <a:t>2.2.2</a:t>
            </a:r>
            <a:endParaRPr sz="1467">
              <a:latin typeface="Roboto"/>
              <a:cs typeface="Roboto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10153368" y="5449215"/>
            <a:ext cx="445347" cy="462028"/>
          </a:xfrm>
          <a:prstGeom prst="rect">
            <a:avLst/>
          </a:prstGeom>
        </p:spPr>
        <p:txBody>
          <a:bodyPr vert="horz" wrap="square" lIns="0" tIns="11853" rIns="0" bIns="0" rtlCol="0">
            <a:spAutoFit/>
          </a:bodyPr>
          <a:lstStyle/>
          <a:p>
            <a:pPr marL="16933" marR="6773">
              <a:lnSpc>
                <a:spcPct val="102299"/>
              </a:lnSpc>
              <a:spcBef>
                <a:spcPts val="93"/>
              </a:spcBef>
            </a:pPr>
            <a:r>
              <a:rPr sz="1467" spc="-27" dirty="0">
                <a:solidFill>
                  <a:srgbClr val="063763"/>
                </a:solidFill>
                <a:latin typeface="Roboto"/>
                <a:cs typeface="Roboto"/>
              </a:rPr>
              <a:t>Task </a:t>
            </a:r>
            <a:r>
              <a:rPr sz="1467" spc="-33" dirty="0">
                <a:solidFill>
                  <a:srgbClr val="063763"/>
                </a:solidFill>
                <a:latin typeface="Roboto"/>
                <a:cs typeface="Roboto"/>
              </a:rPr>
              <a:t>2.2.1</a:t>
            </a:r>
            <a:endParaRPr sz="1467">
              <a:latin typeface="Roboto"/>
              <a:cs typeface="Roboto"/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2513613" y="3634336"/>
            <a:ext cx="420793" cy="1827107"/>
            <a:chOff x="1885209" y="2725752"/>
            <a:chExt cx="315595" cy="1370330"/>
          </a:xfrm>
        </p:grpSpPr>
        <p:sp>
          <p:nvSpPr>
            <p:cNvPr id="42" name="object 42"/>
            <p:cNvSpPr/>
            <p:nvPr/>
          </p:nvSpPr>
          <p:spPr>
            <a:xfrm>
              <a:off x="1999057" y="2773402"/>
              <a:ext cx="109220" cy="208279"/>
            </a:xfrm>
            <a:custGeom>
              <a:avLst/>
              <a:gdLst/>
              <a:ahLst/>
              <a:cxnLst/>
              <a:rect l="l" t="t" r="r" b="b"/>
              <a:pathLst>
                <a:path w="109219" h="208280">
                  <a:moveTo>
                    <a:pt x="0" y="0"/>
                  </a:moveTo>
                  <a:lnTo>
                    <a:pt x="54244" y="0"/>
                  </a:lnTo>
                  <a:lnTo>
                    <a:pt x="54244" y="207899"/>
                  </a:lnTo>
                  <a:lnTo>
                    <a:pt x="108599" y="207899"/>
                  </a:lnTo>
                </a:path>
              </a:pathLst>
            </a:custGeom>
            <a:ln w="9524">
              <a:solidFill>
                <a:srgbClr val="C1C1C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3" name="object 43"/>
            <p:cNvSpPr/>
            <p:nvPr/>
          </p:nvSpPr>
          <p:spPr>
            <a:xfrm>
              <a:off x="1885209" y="2725752"/>
              <a:ext cx="114300" cy="95885"/>
            </a:xfrm>
            <a:custGeom>
              <a:avLst/>
              <a:gdLst/>
              <a:ahLst/>
              <a:cxnLst/>
              <a:rect l="l" t="t" r="r" b="b"/>
              <a:pathLst>
                <a:path w="114300" h="95885">
                  <a:moveTo>
                    <a:pt x="56923" y="95299"/>
                  </a:moveTo>
                  <a:lnTo>
                    <a:pt x="34766" y="91555"/>
                  </a:lnTo>
                  <a:lnTo>
                    <a:pt x="16672" y="81343"/>
                  </a:lnTo>
                  <a:lnTo>
                    <a:pt x="4473" y="66197"/>
                  </a:lnTo>
                  <a:lnTo>
                    <a:pt x="0" y="47649"/>
                  </a:lnTo>
                  <a:lnTo>
                    <a:pt x="4473" y="29102"/>
                  </a:lnTo>
                  <a:lnTo>
                    <a:pt x="16672" y="13956"/>
                  </a:lnTo>
                  <a:lnTo>
                    <a:pt x="34766" y="3744"/>
                  </a:lnTo>
                  <a:lnTo>
                    <a:pt x="56923" y="0"/>
                  </a:lnTo>
                  <a:lnTo>
                    <a:pt x="79081" y="3744"/>
                  </a:lnTo>
                  <a:lnTo>
                    <a:pt x="97175" y="13956"/>
                  </a:lnTo>
                  <a:lnTo>
                    <a:pt x="109374" y="29102"/>
                  </a:lnTo>
                  <a:lnTo>
                    <a:pt x="113848" y="47649"/>
                  </a:lnTo>
                  <a:lnTo>
                    <a:pt x="109374" y="66197"/>
                  </a:lnTo>
                  <a:lnTo>
                    <a:pt x="97175" y="81343"/>
                  </a:lnTo>
                  <a:lnTo>
                    <a:pt x="79081" y="91555"/>
                  </a:lnTo>
                  <a:lnTo>
                    <a:pt x="56923" y="95299"/>
                  </a:lnTo>
                  <a:close/>
                </a:path>
              </a:pathLst>
            </a:custGeom>
            <a:solidFill>
              <a:srgbClr val="2F2F2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4" name="object 44"/>
            <p:cNvSpPr/>
            <p:nvPr/>
          </p:nvSpPr>
          <p:spPr>
            <a:xfrm>
              <a:off x="2107547" y="2933588"/>
              <a:ext cx="92710" cy="95885"/>
            </a:xfrm>
            <a:custGeom>
              <a:avLst/>
              <a:gdLst/>
              <a:ahLst/>
              <a:cxnLst/>
              <a:rect l="l" t="t" r="r" b="b"/>
              <a:pathLst>
                <a:path w="92710" h="95885">
                  <a:moveTo>
                    <a:pt x="46353" y="95299"/>
                  </a:moveTo>
                  <a:lnTo>
                    <a:pt x="28310" y="91555"/>
                  </a:lnTo>
                  <a:lnTo>
                    <a:pt x="13576" y="81343"/>
                  </a:lnTo>
                  <a:lnTo>
                    <a:pt x="3642" y="66197"/>
                  </a:lnTo>
                  <a:lnTo>
                    <a:pt x="0" y="47649"/>
                  </a:lnTo>
                  <a:lnTo>
                    <a:pt x="3581" y="29415"/>
                  </a:lnTo>
                  <a:lnTo>
                    <a:pt x="3642" y="29102"/>
                  </a:lnTo>
                  <a:lnTo>
                    <a:pt x="13576" y="13956"/>
                  </a:lnTo>
                  <a:lnTo>
                    <a:pt x="28480" y="3627"/>
                  </a:lnTo>
                  <a:lnTo>
                    <a:pt x="28876" y="3627"/>
                  </a:lnTo>
                  <a:lnTo>
                    <a:pt x="46353" y="0"/>
                  </a:lnTo>
                  <a:lnTo>
                    <a:pt x="84919" y="21213"/>
                  </a:lnTo>
                  <a:lnTo>
                    <a:pt x="92707" y="47649"/>
                  </a:lnTo>
                  <a:lnTo>
                    <a:pt x="89064" y="66197"/>
                  </a:lnTo>
                  <a:lnTo>
                    <a:pt x="79130" y="81343"/>
                  </a:lnTo>
                  <a:lnTo>
                    <a:pt x="64396" y="91555"/>
                  </a:lnTo>
                  <a:lnTo>
                    <a:pt x="46353" y="95299"/>
                  </a:lnTo>
                  <a:close/>
                </a:path>
              </a:pathLst>
            </a:custGeom>
            <a:solidFill>
              <a:srgbClr val="3D3D3D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5" name="object 45"/>
            <p:cNvSpPr/>
            <p:nvPr/>
          </p:nvSpPr>
          <p:spPr>
            <a:xfrm>
              <a:off x="1999057" y="2773402"/>
              <a:ext cx="109220" cy="741680"/>
            </a:xfrm>
            <a:custGeom>
              <a:avLst/>
              <a:gdLst/>
              <a:ahLst/>
              <a:cxnLst/>
              <a:rect l="l" t="t" r="r" b="b"/>
              <a:pathLst>
                <a:path w="109219" h="741679">
                  <a:moveTo>
                    <a:pt x="0" y="0"/>
                  </a:moveTo>
                  <a:lnTo>
                    <a:pt x="54244" y="0"/>
                  </a:lnTo>
                  <a:lnTo>
                    <a:pt x="54244" y="741300"/>
                  </a:lnTo>
                  <a:lnTo>
                    <a:pt x="108599" y="741300"/>
                  </a:lnTo>
                </a:path>
              </a:pathLst>
            </a:custGeom>
            <a:ln w="9524">
              <a:solidFill>
                <a:srgbClr val="C1C1C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46" name="object 4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107547" y="3466988"/>
              <a:ext cx="92707" cy="95299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1999057" y="2773402"/>
              <a:ext cx="109220" cy="1275080"/>
            </a:xfrm>
            <a:custGeom>
              <a:avLst/>
              <a:gdLst/>
              <a:ahLst/>
              <a:cxnLst/>
              <a:rect l="l" t="t" r="r" b="b"/>
              <a:pathLst>
                <a:path w="109219" h="1275079">
                  <a:moveTo>
                    <a:pt x="0" y="0"/>
                  </a:moveTo>
                  <a:lnTo>
                    <a:pt x="54244" y="0"/>
                  </a:lnTo>
                  <a:lnTo>
                    <a:pt x="54244" y="1274700"/>
                  </a:lnTo>
                  <a:lnTo>
                    <a:pt x="108599" y="1274700"/>
                  </a:lnTo>
                </a:path>
              </a:pathLst>
            </a:custGeom>
            <a:ln w="9524">
              <a:solidFill>
                <a:srgbClr val="C1C1C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48" name="object 4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107547" y="4000388"/>
              <a:ext cx="92707" cy="95299"/>
            </a:xfrm>
            <a:prstGeom prst="rect">
              <a:avLst/>
            </a:prstGeom>
          </p:spPr>
        </p:pic>
      </p:grpSp>
      <p:sp>
        <p:nvSpPr>
          <p:cNvPr id="49" name="object 49"/>
          <p:cNvSpPr txBox="1"/>
          <p:nvPr/>
        </p:nvSpPr>
        <p:spPr>
          <a:xfrm>
            <a:off x="1608795" y="3444886"/>
            <a:ext cx="767927" cy="462028"/>
          </a:xfrm>
          <a:prstGeom prst="rect">
            <a:avLst/>
          </a:prstGeom>
        </p:spPr>
        <p:txBody>
          <a:bodyPr vert="horz" wrap="square" lIns="0" tIns="11853" rIns="0" bIns="0" rtlCol="0">
            <a:spAutoFit/>
          </a:bodyPr>
          <a:lstStyle/>
          <a:p>
            <a:pPr marL="182029" marR="6773" indent="-165943">
              <a:lnSpc>
                <a:spcPct val="102299"/>
              </a:lnSpc>
              <a:spcBef>
                <a:spcPts val="93"/>
              </a:spcBef>
            </a:pPr>
            <a:r>
              <a:rPr sz="1467" dirty="0">
                <a:solidFill>
                  <a:srgbClr val="3D3D3D"/>
                </a:solidFill>
                <a:latin typeface="Roboto"/>
                <a:cs typeface="Roboto"/>
              </a:rPr>
              <a:t>Scope</a:t>
            </a:r>
            <a:r>
              <a:rPr sz="1467" spc="-80" dirty="0">
                <a:solidFill>
                  <a:srgbClr val="3D3D3D"/>
                </a:solidFill>
                <a:latin typeface="Roboto"/>
                <a:cs typeface="Roboto"/>
              </a:rPr>
              <a:t> </a:t>
            </a:r>
            <a:r>
              <a:rPr sz="1467" spc="-33" dirty="0">
                <a:solidFill>
                  <a:srgbClr val="3D3D3D"/>
                </a:solidFill>
                <a:latin typeface="Roboto"/>
                <a:cs typeface="Roboto"/>
              </a:rPr>
              <a:t>of </a:t>
            </a:r>
            <a:r>
              <a:rPr sz="1467" spc="-27" dirty="0">
                <a:solidFill>
                  <a:srgbClr val="3D3D3D"/>
                </a:solidFill>
                <a:latin typeface="Roboto"/>
                <a:cs typeface="Roboto"/>
              </a:rPr>
              <a:t>work</a:t>
            </a:r>
            <a:endParaRPr sz="1467">
              <a:latin typeface="Roboto"/>
              <a:cs typeface="Roboto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3042419" y="3836300"/>
            <a:ext cx="663872" cy="242866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lang="it-IT" sz="1467" spc="-80" dirty="0" err="1">
                <a:solidFill>
                  <a:srgbClr val="3D3D3D"/>
                </a:solidFill>
                <a:latin typeface="Roboto"/>
                <a:cs typeface="Roboto"/>
              </a:rPr>
              <a:t>Phase</a:t>
            </a:r>
            <a:r>
              <a:rPr sz="1467" spc="-80" dirty="0">
                <a:solidFill>
                  <a:srgbClr val="3D3D3D"/>
                </a:solidFill>
                <a:latin typeface="Roboto"/>
                <a:cs typeface="Roboto"/>
              </a:rPr>
              <a:t> </a:t>
            </a:r>
            <a:r>
              <a:rPr sz="1467" spc="-67" dirty="0">
                <a:solidFill>
                  <a:srgbClr val="3D3D3D"/>
                </a:solidFill>
                <a:latin typeface="Roboto"/>
                <a:cs typeface="Roboto"/>
              </a:rPr>
              <a:t>1</a:t>
            </a:r>
            <a:endParaRPr sz="1467" dirty="0">
              <a:latin typeface="Roboto"/>
              <a:cs typeface="Roboto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3042419" y="4547499"/>
            <a:ext cx="729329" cy="242866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lang="it-IT" sz="1467" spc="-80" dirty="0" err="1">
                <a:solidFill>
                  <a:srgbClr val="3D3D3D"/>
                </a:solidFill>
                <a:latin typeface="Roboto"/>
                <a:cs typeface="Roboto"/>
              </a:rPr>
              <a:t>Phase</a:t>
            </a:r>
            <a:r>
              <a:rPr sz="1467" spc="-80" dirty="0">
                <a:solidFill>
                  <a:srgbClr val="3D3D3D"/>
                </a:solidFill>
                <a:latin typeface="Roboto"/>
                <a:cs typeface="Roboto"/>
              </a:rPr>
              <a:t> </a:t>
            </a:r>
            <a:r>
              <a:rPr sz="1467" spc="-67" dirty="0">
                <a:solidFill>
                  <a:srgbClr val="3D3D3D"/>
                </a:solidFill>
                <a:latin typeface="Roboto"/>
                <a:cs typeface="Roboto"/>
              </a:rPr>
              <a:t>2</a:t>
            </a:r>
            <a:endParaRPr sz="1467" dirty="0">
              <a:latin typeface="Roboto"/>
              <a:cs typeface="Roboto"/>
            </a:endParaRPr>
          </a:p>
        </p:txBody>
      </p:sp>
      <p:grpSp>
        <p:nvGrpSpPr>
          <p:cNvPr id="52" name="object 52"/>
          <p:cNvGrpSpPr/>
          <p:nvPr/>
        </p:nvGrpSpPr>
        <p:grpSpPr>
          <a:xfrm>
            <a:off x="3767228" y="3968635"/>
            <a:ext cx="387773" cy="489373"/>
            <a:chOff x="2825421" y="2976476"/>
            <a:chExt cx="290830" cy="367030"/>
          </a:xfrm>
        </p:grpSpPr>
        <p:sp>
          <p:nvSpPr>
            <p:cNvPr id="53" name="object 53"/>
            <p:cNvSpPr/>
            <p:nvPr/>
          </p:nvSpPr>
          <p:spPr>
            <a:xfrm>
              <a:off x="2830184" y="2981238"/>
              <a:ext cx="182880" cy="86360"/>
            </a:xfrm>
            <a:custGeom>
              <a:avLst/>
              <a:gdLst/>
              <a:ahLst/>
              <a:cxnLst/>
              <a:rect l="l" t="t" r="r" b="b"/>
              <a:pathLst>
                <a:path w="182880" h="86360">
                  <a:moveTo>
                    <a:pt x="0" y="0"/>
                  </a:moveTo>
                  <a:lnTo>
                    <a:pt x="91300" y="0"/>
                  </a:lnTo>
                  <a:lnTo>
                    <a:pt x="91300" y="85799"/>
                  </a:lnTo>
                  <a:lnTo>
                    <a:pt x="182699" y="85799"/>
                  </a:lnTo>
                </a:path>
              </a:pathLst>
            </a:custGeom>
            <a:ln w="9524">
              <a:solidFill>
                <a:srgbClr val="C1C1C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4" name="object 54"/>
            <p:cNvSpPr/>
            <p:nvPr/>
          </p:nvSpPr>
          <p:spPr>
            <a:xfrm>
              <a:off x="3012787" y="3019368"/>
              <a:ext cx="103505" cy="95885"/>
            </a:xfrm>
            <a:custGeom>
              <a:avLst/>
              <a:gdLst/>
              <a:ahLst/>
              <a:cxnLst/>
              <a:rect l="l" t="t" r="r" b="b"/>
              <a:pathLst>
                <a:path w="103505" h="95885">
                  <a:moveTo>
                    <a:pt x="51547" y="95299"/>
                  </a:moveTo>
                  <a:lnTo>
                    <a:pt x="31483" y="91555"/>
                  </a:lnTo>
                  <a:lnTo>
                    <a:pt x="15097" y="81343"/>
                  </a:lnTo>
                  <a:lnTo>
                    <a:pt x="4050" y="66197"/>
                  </a:lnTo>
                  <a:lnTo>
                    <a:pt x="0" y="47649"/>
                  </a:lnTo>
                  <a:lnTo>
                    <a:pt x="4050" y="29102"/>
                  </a:lnTo>
                  <a:lnTo>
                    <a:pt x="15097" y="13956"/>
                  </a:lnTo>
                  <a:lnTo>
                    <a:pt x="31483" y="3744"/>
                  </a:lnTo>
                  <a:lnTo>
                    <a:pt x="51547" y="0"/>
                  </a:lnTo>
                  <a:lnTo>
                    <a:pt x="71612" y="3744"/>
                  </a:lnTo>
                  <a:lnTo>
                    <a:pt x="87997" y="13956"/>
                  </a:lnTo>
                  <a:lnTo>
                    <a:pt x="99044" y="29102"/>
                  </a:lnTo>
                  <a:lnTo>
                    <a:pt x="103095" y="47649"/>
                  </a:lnTo>
                  <a:lnTo>
                    <a:pt x="99044" y="66197"/>
                  </a:lnTo>
                  <a:lnTo>
                    <a:pt x="87997" y="81343"/>
                  </a:lnTo>
                  <a:lnTo>
                    <a:pt x="71612" y="91555"/>
                  </a:lnTo>
                  <a:lnTo>
                    <a:pt x="51547" y="95299"/>
                  </a:lnTo>
                  <a:close/>
                </a:path>
              </a:pathLst>
            </a:custGeom>
            <a:solidFill>
              <a:srgbClr val="3D3D3D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5" name="object 55"/>
            <p:cNvSpPr/>
            <p:nvPr/>
          </p:nvSpPr>
          <p:spPr>
            <a:xfrm>
              <a:off x="2830184" y="2981238"/>
              <a:ext cx="182880" cy="314960"/>
            </a:xfrm>
            <a:custGeom>
              <a:avLst/>
              <a:gdLst/>
              <a:ahLst/>
              <a:cxnLst/>
              <a:rect l="l" t="t" r="r" b="b"/>
              <a:pathLst>
                <a:path w="182880" h="314960">
                  <a:moveTo>
                    <a:pt x="0" y="0"/>
                  </a:moveTo>
                  <a:lnTo>
                    <a:pt x="91300" y="0"/>
                  </a:lnTo>
                  <a:lnTo>
                    <a:pt x="91300" y="314399"/>
                  </a:lnTo>
                  <a:lnTo>
                    <a:pt x="182699" y="314399"/>
                  </a:lnTo>
                </a:path>
              </a:pathLst>
            </a:custGeom>
            <a:ln w="9524">
              <a:solidFill>
                <a:srgbClr val="C1C1C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56" name="object 5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12787" y="3247968"/>
              <a:ext cx="103095" cy="95299"/>
            </a:xfrm>
            <a:prstGeom prst="rect">
              <a:avLst/>
            </a:prstGeom>
          </p:spPr>
        </p:pic>
      </p:grpSp>
      <p:sp>
        <p:nvSpPr>
          <p:cNvPr id="57" name="object 57"/>
          <p:cNvSpPr txBox="1"/>
          <p:nvPr/>
        </p:nvSpPr>
        <p:spPr>
          <a:xfrm>
            <a:off x="4263245" y="3869385"/>
            <a:ext cx="730673" cy="2043679"/>
          </a:xfrm>
          <a:prstGeom prst="rect">
            <a:avLst/>
          </a:prstGeom>
        </p:spPr>
        <p:txBody>
          <a:bodyPr vert="horz" wrap="square" lIns="0" tIns="98213" rIns="0" bIns="0" rtlCol="0">
            <a:spAutoFit/>
          </a:bodyPr>
          <a:lstStyle/>
          <a:p>
            <a:pPr marL="16933">
              <a:spcBef>
                <a:spcPts val="773"/>
              </a:spcBef>
            </a:pPr>
            <a:r>
              <a:rPr sz="1467" spc="-27" dirty="0">
                <a:solidFill>
                  <a:srgbClr val="3D3D3D"/>
                </a:solidFill>
                <a:latin typeface="Roboto"/>
                <a:cs typeface="Roboto"/>
              </a:rPr>
              <a:t>Task</a:t>
            </a:r>
            <a:r>
              <a:rPr sz="1467" spc="-33" dirty="0">
                <a:solidFill>
                  <a:srgbClr val="3D3D3D"/>
                </a:solidFill>
                <a:latin typeface="Roboto"/>
                <a:cs typeface="Roboto"/>
              </a:rPr>
              <a:t> 1.1</a:t>
            </a:r>
            <a:endParaRPr sz="1467">
              <a:latin typeface="Roboto"/>
              <a:cs typeface="Roboto"/>
            </a:endParaRPr>
          </a:p>
          <a:p>
            <a:pPr marL="16933">
              <a:spcBef>
                <a:spcPts val="640"/>
              </a:spcBef>
            </a:pPr>
            <a:r>
              <a:rPr sz="1467" spc="-27" dirty="0">
                <a:solidFill>
                  <a:srgbClr val="3D3D3D"/>
                </a:solidFill>
                <a:latin typeface="Roboto"/>
                <a:cs typeface="Roboto"/>
              </a:rPr>
              <a:t>Task</a:t>
            </a:r>
            <a:r>
              <a:rPr sz="1467" spc="-33" dirty="0">
                <a:solidFill>
                  <a:srgbClr val="3D3D3D"/>
                </a:solidFill>
                <a:latin typeface="Roboto"/>
                <a:cs typeface="Roboto"/>
              </a:rPr>
              <a:t> 1.2</a:t>
            </a:r>
            <a:endParaRPr sz="1467">
              <a:latin typeface="Roboto"/>
              <a:cs typeface="Roboto"/>
            </a:endParaRPr>
          </a:p>
          <a:p>
            <a:pPr marL="16933">
              <a:spcBef>
                <a:spcPts val="1440"/>
              </a:spcBef>
            </a:pPr>
            <a:r>
              <a:rPr sz="1467" spc="-27" dirty="0">
                <a:solidFill>
                  <a:srgbClr val="3D3D3D"/>
                </a:solidFill>
                <a:latin typeface="Roboto"/>
                <a:cs typeface="Roboto"/>
              </a:rPr>
              <a:t>Task</a:t>
            </a:r>
            <a:r>
              <a:rPr sz="1467" spc="-33" dirty="0">
                <a:solidFill>
                  <a:srgbClr val="3D3D3D"/>
                </a:solidFill>
                <a:latin typeface="Roboto"/>
                <a:cs typeface="Roboto"/>
              </a:rPr>
              <a:t> 2.1</a:t>
            </a:r>
            <a:endParaRPr sz="1467">
              <a:latin typeface="Roboto"/>
              <a:cs typeface="Roboto"/>
            </a:endParaRPr>
          </a:p>
          <a:p>
            <a:pPr marL="16933">
              <a:spcBef>
                <a:spcPts val="640"/>
              </a:spcBef>
            </a:pPr>
            <a:r>
              <a:rPr sz="1467" spc="-27" dirty="0">
                <a:solidFill>
                  <a:srgbClr val="3D3D3D"/>
                </a:solidFill>
                <a:latin typeface="Roboto"/>
                <a:cs typeface="Roboto"/>
              </a:rPr>
              <a:t>Task</a:t>
            </a:r>
            <a:r>
              <a:rPr sz="1467" spc="-33" dirty="0">
                <a:solidFill>
                  <a:srgbClr val="3D3D3D"/>
                </a:solidFill>
                <a:latin typeface="Roboto"/>
                <a:cs typeface="Roboto"/>
              </a:rPr>
              <a:t> 2.2</a:t>
            </a:r>
            <a:endParaRPr sz="1467">
              <a:latin typeface="Roboto"/>
              <a:cs typeface="Roboto"/>
            </a:endParaRPr>
          </a:p>
          <a:p>
            <a:pPr marL="16933">
              <a:spcBef>
                <a:spcPts val="1440"/>
              </a:spcBef>
            </a:pPr>
            <a:r>
              <a:rPr sz="1467" spc="-27" dirty="0">
                <a:solidFill>
                  <a:srgbClr val="3D3D3D"/>
                </a:solidFill>
                <a:latin typeface="Roboto"/>
                <a:cs typeface="Roboto"/>
              </a:rPr>
              <a:t>Task</a:t>
            </a:r>
            <a:r>
              <a:rPr sz="1467" spc="-33" dirty="0">
                <a:solidFill>
                  <a:srgbClr val="3D3D3D"/>
                </a:solidFill>
                <a:latin typeface="Roboto"/>
                <a:cs typeface="Roboto"/>
              </a:rPr>
              <a:t> 3.1</a:t>
            </a:r>
            <a:endParaRPr sz="1467">
              <a:latin typeface="Roboto"/>
              <a:cs typeface="Roboto"/>
            </a:endParaRPr>
          </a:p>
          <a:p>
            <a:pPr marL="16933">
              <a:spcBef>
                <a:spcPts val="640"/>
              </a:spcBef>
            </a:pPr>
            <a:r>
              <a:rPr sz="1467" spc="-27" dirty="0">
                <a:solidFill>
                  <a:srgbClr val="3D3D3D"/>
                </a:solidFill>
                <a:latin typeface="Roboto"/>
                <a:cs typeface="Roboto"/>
              </a:rPr>
              <a:t>Task</a:t>
            </a:r>
            <a:r>
              <a:rPr sz="1467" spc="-33" dirty="0">
                <a:solidFill>
                  <a:srgbClr val="3D3D3D"/>
                </a:solidFill>
                <a:latin typeface="Roboto"/>
                <a:cs typeface="Roboto"/>
              </a:rPr>
              <a:t> 3.2</a:t>
            </a:r>
            <a:endParaRPr sz="1467">
              <a:latin typeface="Roboto"/>
              <a:cs typeface="Roboto"/>
            </a:endParaRPr>
          </a:p>
        </p:txBody>
      </p:sp>
      <p:grpSp>
        <p:nvGrpSpPr>
          <p:cNvPr id="58" name="object 58"/>
          <p:cNvGrpSpPr/>
          <p:nvPr/>
        </p:nvGrpSpPr>
        <p:grpSpPr>
          <a:xfrm>
            <a:off x="3767228" y="5391032"/>
            <a:ext cx="387773" cy="489373"/>
            <a:chOff x="2825421" y="4043274"/>
            <a:chExt cx="290830" cy="367030"/>
          </a:xfrm>
        </p:grpSpPr>
        <p:sp>
          <p:nvSpPr>
            <p:cNvPr id="59" name="object 59"/>
            <p:cNvSpPr/>
            <p:nvPr/>
          </p:nvSpPr>
          <p:spPr>
            <a:xfrm>
              <a:off x="2830184" y="4048037"/>
              <a:ext cx="182880" cy="314960"/>
            </a:xfrm>
            <a:custGeom>
              <a:avLst/>
              <a:gdLst/>
              <a:ahLst/>
              <a:cxnLst/>
              <a:rect l="l" t="t" r="r" b="b"/>
              <a:pathLst>
                <a:path w="182880" h="314960">
                  <a:moveTo>
                    <a:pt x="0" y="0"/>
                  </a:moveTo>
                  <a:lnTo>
                    <a:pt x="91300" y="0"/>
                  </a:lnTo>
                  <a:lnTo>
                    <a:pt x="91300" y="314399"/>
                  </a:lnTo>
                  <a:lnTo>
                    <a:pt x="182699" y="314399"/>
                  </a:lnTo>
                </a:path>
                <a:path w="182880" h="314960">
                  <a:moveTo>
                    <a:pt x="0" y="0"/>
                  </a:moveTo>
                  <a:lnTo>
                    <a:pt x="91300" y="0"/>
                  </a:lnTo>
                  <a:lnTo>
                    <a:pt x="91300" y="85799"/>
                  </a:lnTo>
                  <a:lnTo>
                    <a:pt x="182699" y="85799"/>
                  </a:lnTo>
                </a:path>
              </a:pathLst>
            </a:custGeom>
            <a:ln w="9524">
              <a:solidFill>
                <a:srgbClr val="C1C1C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0" name="object 60"/>
            <p:cNvSpPr/>
            <p:nvPr/>
          </p:nvSpPr>
          <p:spPr>
            <a:xfrm>
              <a:off x="3012787" y="4086168"/>
              <a:ext cx="103505" cy="95885"/>
            </a:xfrm>
            <a:custGeom>
              <a:avLst/>
              <a:gdLst/>
              <a:ahLst/>
              <a:cxnLst/>
              <a:rect l="l" t="t" r="r" b="b"/>
              <a:pathLst>
                <a:path w="103505" h="95885">
                  <a:moveTo>
                    <a:pt x="51547" y="95299"/>
                  </a:moveTo>
                  <a:lnTo>
                    <a:pt x="31483" y="91554"/>
                  </a:lnTo>
                  <a:lnTo>
                    <a:pt x="15097" y="81343"/>
                  </a:lnTo>
                  <a:lnTo>
                    <a:pt x="4050" y="66197"/>
                  </a:lnTo>
                  <a:lnTo>
                    <a:pt x="0" y="47649"/>
                  </a:lnTo>
                  <a:lnTo>
                    <a:pt x="4050" y="29102"/>
                  </a:lnTo>
                  <a:lnTo>
                    <a:pt x="15097" y="13956"/>
                  </a:lnTo>
                  <a:lnTo>
                    <a:pt x="31483" y="3744"/>
                  </a:lnTo>
                  <a:lnTo>
                    <a:pt x="51547" y="0"/>
                  </a:lnTo>
                  <a:lnTo>
                    <a:pt x="71612" y="3744"/>
                  </a:lnTo>
                  <a:lnTo>
                    <a:pt x="87997" y="13956"/>
                  </a:lnTo>
                  <a:lnTo>
                    <a:pt x="99044" y="29102"/>
                  </a:lnTo>
                  <a:lnTo>
                    <a:pt x="103095" y="47649"/>
                  </a:lnTo>
                  <a:lnTo>
                    <a:pt x="99044" y="66197"/>
                  </a:lnTo>
                  <a:lnTo>
                    <a:pt x="87997" y="81343"/>
                  </a:lnTo>
                  <a:lnTo>
                    <a:pt x="71612" y="91554"/>
                  </a:lnTo>
                  <a:lnTo>
                    <a:pt x="51547" y="95299"/>
                  </a:lnTo>
                  <a:close/>
                </a:path>
              </a:pathLst>
            </a:custGeom>
            <a:solidFill>
              <a:srgbClr val="3D3D3D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61" name="object 6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12787" y="4314768"/>
              <a:ext cx="103095" cy="95299"/>
            </a:xfrm>
            <a:prstGeom prst="rect">
              <a:avLst/>
            </a:prstGeom>
          </p:spPr>
        </p:pic>
      </p:grpSp>
      <p:sp>
        <p:nvSpPr>
          <p:cNvPr id="62" name="object 62"/>
          <p:cNvSpPr txBox="1"/>
          <p:nvPr/>
        </p:nvSpPr>
        <p:spPr>
          <a:xfrm>
            <a:off x="3042419" y="5258699"/>
            <a:ext cx="729329" cy="242866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lang="it-IT" sz="1467" dirty="0" err="1">
                <a:solidFill>
                  <a:srgbClr val="3D3D3D"/>
                </a:solidFill>
                <a:latin typeface="Roboto"/>
                <a:cs typeface="Roboto"/>
              </a:rPr>
              <a:t>Phase</a:t>
            </a:r>
            <a:r>
              <a:rPr sz="1467" spc="-80" dirty="0">
                <a:solidFill>
                  <a:srgbClr val="3D3D3D"/>
                </a:solidFill>
                <a:latin typeface="Roboto"/>
                <a:cs typeface="Roboto"/>
              </a:rPr>
              <a:t> </a:t>
            </a:r>
            <a:r>
              <a:rPr sz="1467" spc="-67" dirty="0">
                <a:solidFill>
                  <a:srgbClr val="3D3D3D"/>
                </a:solidFill>
                <a:latin typeface="Roboto"/>
                <a:cs typeface="Roboto"/>
              </a:rPr>
              <a:t>3</a:t>
            </a:r>
            <a:endParaRPr sz="1467" dirty="0">
              <a:latin typeface="Roboto"/>
              <a:cs typeface="Roboto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11890123" y="6237894"/>
            <a:ext cx="191347" cy="222219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333" spc="-47" dirty="0">
                <a:solidFill>
                  <a:srgbClr val="434343"/>
                </a:solidFill>
                <a:latin typeface="Trebuchet MS"/>
                <a:cs typeface="Trebuchet MS"/>
              </a:rPr>
              <a:t>21</a:t>
            </a:r>
            <a:endParaRPr sz="1333">
              <a:latin typeface="Trebuchet MS"/>
              <a:cs typeface="Trebuchet MS"/>
            </a:endParaRPr>
          </a:p>
        </p:txBody>
      </p:sp>
      <p:sp>
        <p:nvSpPr>
          <p:cNvPr id="67" name="Titolo 66">
            <a:extLst>
              <a:ext uri="{FF2B5EF4-FFF2-40B4-BE49-F238E27FC236}">
                <a16:creationId xmlns:a16="http://schemas.microsoft.com/office/drawing/2014/main" id="{32EF3A9F-8FF3-B4EA-FE2F-B0A33664F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WBS vs RBS</a:t>
            </a:r>
          </a:p>
        </p:txBody>
      </p:sp>
      <p:sp>
        <p:nvSpPr>
          <p:cNvPr id="68" name="object 4">
            <a:extLst>
              <a:ext uri="{FF2B5EF4-FFF2-40B4-BE49-F238E27FC236}">
                <a16:creationId xmlns:a16="http://schemas.microsoft.com/office/drawing/2014/main" id="{5F882348-31C3-E016-C5EE-2CCBA815543D}"/>
              </a:ext>
            </a:extLst>
          </p:cNvPr>
          <p:cNvSpPr txBox="1"/>
          <p:nvPr/>
        </p:nvSpPr>
        <p:spPr>
          <a:xfrm>
            <a:off x="2058698" y="2311048"/>
            <a:ext cx="3127375" cy="838499"/>
          </a:xfrm>
          <a:prstGeom prst="rect">
            <a:avLst/>
          </a:prstGeom>
          <a:solidFill>
            <a:srgbClr val="999999"/>
          </a:solidFill>
        </p:spPr>
        <p:txBody>
          <a:bodyPr vert="horz" wrap="square" lIns="0" tIns="196215" rIns="0" bIns="0" rtlCol="0">
            <a:spAutoFit/>
          </a:bodyPr>
          <a:lstStyle/>
          <a:p>
            <a:pPr algn="ctr">
              <a:lnSpc>
                <a:spcPts val="1664"/>
              </a:lnSpc>
              <a:spcBef>
                <a:spcPts val="1545"/>
              </a:spcBef>
            </a:pPr>
            <a:r>
              <a:rPr sz="1400" b="1" dirty="0">
                <a:solidFill>
                  <a:srgbClr val="FFFFFF"/>
                </a:solidFill>
                <a:latin typeface="Bahnschrift SemiLight" panose="020B0502040204020203" pitchFamily="34" charset="0"/>
                <a:cs typeface="Arial"/>
              </a:rPr>
              <a:t>WORK</a:t>
            </a:r>
            <a:r>
              <a:rPr sz="1400" b="1" spc="-60" dirty="0">
                <a:solidFill>
                  <a:srgbClr val="FFFFFF"/>
                </a:solidFill>
                <a:latin typeface="Bahnschrift SemiLight" panose="020B0502040204020203" pitchFamily="34" charset="0"/>
                <a:cs typeface="Arial"/>
              </a:rPr>
              <a:t> </a:t>
            </a:r>
            <a:r>
              <a:rPr sz="1400" b="1" spc="-10" dirty="0">
                <a:solidFill>
                  <a:srgbClr val="FFFFFF"/>
                </a:solidFill>
                <a:latin typeface="Bahnschrift SemiLight" panose="020B0502040204020203" pitchFamily="34" charset="0"/>
                <a:cs typeface="Arial"/>
              </a:rPr>
              <a:t>BREAKDOWN</a:t>
            </a:r>
            <a:r>
              <a:rPr sz="1400" b="1" spc="-55" dirty="0">
                <a:solidFill>
                  <a:srgbClr val="FFFFFF"/>
                </a:solidFill>
                <a:latin typeface="Bahnschrift SemiLight" panose="020B0502040204020203" pitchFamily="34" charset="0"/>
                <a:cs typeface="Arial"/>
              </a:rPr>
              <a:t> </a:t>
            </a:r>
            <a:r>
              <a:rPr sz="1400" b="1" spc="-10" dirty="0">
                <a:solidFill>
                  <a:srgbClr val="FFFFFF"/>
                </a:solidFill>
                <a:latin typeface="Bahnschrift SemiLight" panose="020B0502040204020203" pitchFamily="34" charset="0"/>
                <a:cs typeface="Arial"/>
              </a:rPr>
              <a:t>STRUCTURE</a:t>
            </a:r>
            <a:endParaRPr sz="1400" dirty="0">
              <a:latin typeface="Bahnschrift SemiLight" panose="020B0502040204020203" pitchFamily="34" charset="0"/>
              <a:cs typeface="Arial"/>
            </a:endParaRPr>
          </a:p>
          <a:p>
            <a:pPr algn="ctr">
              <a:lnSpc>
                <a:spcPts val="1664"/>
              </a:lnSpc>
            </a:pPr>
            <a:r>
              <a:rPr sz="1400" b="1" spc="-10" dirty="0">
                <a:solidFill>
                  <a:srgbClr val="FFFFFF"/>
                </a:solidFill>
                <a:latin typeface="Bahnschrift SemiLight" panose="020B0502040204020203" pitchFamily="34" charset="0"/>
                <a:cs typeface="Arial"/>
              </a:rPr>
              <a:t>(Waterfall)</a:t>
            </a:r>
            <a:endParaRPr lang="it-IT" sz="1400" b="1" spc="-10" dirty="0">
              <a:solidFill>
                <a:srgbClr val="FFFFFF"/>
              </a:solidFill>
              <a:latin typeface="Bahnschrift SemiLight" panose="020B0502040204020203" pitchFamily="34" charset="0"/>
              <a:cs typeface="Arial"/>
            </a:endParaRPr>
          </a:p>
          <a:p>
            <a:pPr algn="ctr">
              <a:lnSpc>
                <a:spcPts val="1664"/>
              </a:lnSpc>
            </a:pPr>
            <a:endParaRPr sz="1400" dirty="0">
              <a:latin typeface="Arial"/>
              <a:cs typeface="Arial"/>
            </a:endParaRPr>
          </a:p>
        </p:txBody>
      </p:sp>
      <p:sp>
        <p:nvSpPr>
          <p:cNvPr id="69" name="object 6">
            <a:extLst>
              <a:ext uri="{FF2B5EF4-FFF2-40B4-BE49-F238E27FC236}">
                <a16:creationId xmlns:a16="http://schemas.microsoft.com/office/drawing/2014/main" id="{DB840890-2F20-1481-07AE-322F5D0C972C}"/>
              </a:ext>
            </a:extLst>
          </p:cNvPr>
          <p:cNvSpPr txBox="1"/>
          <p:nvPr/>
        </p:nvSpPr>
        <p:spPr>
          <a:xfrm>
            <a:off x="7021235" y="2093951"/>
            <a:ext cx="3127375" cy="1075744"/>
          </a:xfrm>
          <a:prstGeom prst="rect">
            <a:avLst/>
          </a:prstGeom>
          <a:solidFill>
            <a:srgbClr val="DC56F5">
              <a:alpha val="40000"/>
            </a:srgbClr>
          </a:solidFill>
        </p:spPr>
        <p:txBody>
          <a:bodyPr vert="horz" wrap="square" lIns="0" tIns="190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5"/>
              </a:spcBef>
            </a:pPr>
            <a:endParaRPr lang="en-GB" sz="1400" dirty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marL="92075" marR="85090" indent="267970" algn="ctr">
              <a:lnSpc>
                <a:spcPts val="1650"/>
              </a:lnSpc>
            </a:pPr>
            <a:r>
              <a:rPr sz="1400" b="1" spc="-10" dirty="0">
                <a:solidFill>
                  <a:schemeClr val="bg1"/>
                </a:solidFill>
                <a:latin typeface="Bahnschrift SemiLight" panose="020B0502040204020203" pitchFamily="34" charset="0"/>
                <a:cs typeface="Arial"/>
              </a:rPr>
              <a:t>REQUIREMENTS</a:t>
            </a:r>
            <a:r>
              <a:rPr sz="1400" b="1" spc="-30" dirty="0">
                <a:solidFill>
                  <a:schemeClr val="bg1"/>
                </a:solidFill>
                <a:latin typeface="Bahnschrift SemiLight" panose="020B0502040204020203" pitchFamily="34" charset="0"/>
                <a:cs typeface="Arial"/>
              </a:rPr>
              <a:t> </a:t>
            </a:r>
            <a:r>
              <a:rPr sz="1400" b="1" dirty="0">
                <a:solidFill>
                  <a:schemeClr val="bg1"/>
                </a:solidFill>
                <a:latin typeface="Bahnschrift SemiLight" panose="020B0502040204020203" pitchFamily="34" charset="0"/>
                <a:cs typeface="Arial"/>
              </a:rPr>
              <a:t>/</a:t>
            </a:r>
            <a:r>
              <a:rPr sz="1400" b="1" spc="-30" dirty="0">
                <a:solidFill>
                  <a:schemeClr val="bg1"/>
                </a:solidFill>
                <a:latin typeface="Bahnschrift SemiLight" panose="020B0502040204020203" pitchFamily="34" charset="0"/>
                <a:cs typeface="Arial"/>
              </a:rPr>
              <a:t> </a:t>
            </a:r>
            <a:r>
              <a:rPr sz="1400" b="1" spc="-10" dirty="0">
                <a:solidFill>
                  <a:schemeClr val="bg1"/>
                </a:solidFill>
                <a:latin typeface="Bahnschrift SemiLight" panose="020B0502040204020203" pitchFamily="34" charset="0"/>
                <a:cs typeface="Arial"/>
              </a:rPr>
              <a:t>FEATURE BREAKDOWN</a:t>
            </a:r>
            <a:r>
              <a:rPr sz="1400" b="1" spc="-50" dirty="0">
                <a:solidFill>
                  <a:schemeClr val="bg1"/>
                </a:solidFill>
                <a:latin typeface="Bahnschrift SemiLight" panose="020B0502040204020203" pitchFamily="34" charset="0"/>
                <a:cs typeface="Arial"/>
              </a:rPr>
              <a:t> </a:t>
            </a:r>
            <a:r>
              <a:rPr sz="1400" b="1" spc="-10" dirty="0">
                <a:solidFill>
                  <a:schemeClr val="bg1"/>
                </a:solidFill>
                <a:latin typeface="Bahnschrift SemiLight" panose="020B0502040204020203" pitchFamily="34" charset="0"/>
                <a:cs typeface="Arial"/>
              </a:rPr>
              <a:t>STRUCTURE</a:t>
            </a:r>
            <a:r>
              <a:rPr sz="1400" b="1" spc="-45" dirty="0">
                <a:solidFill>
                  <a:schemeClr val="bg1"/>
                </a:solidFill>
                <a:latin typeface="Bahnschrift SemiLight" panose="020B0502040204020203" pitchFamily="34" charset="0"/>
                <a:cs typeface="Arial"/>
              </a:rPr>
              <a:t> </a:t>
            </a:r>
            <a:endParaRPr lang="it-IT" sz="1400" b="1" spc="-45" dirty="0">
              <a:solidFill>
                <a:schemeClr val="bg1"/>
              </a:solidFill>
              <a:latin typeface="Bahnschrift SemiLight" panose="020B0502040204020203" pitchFamily="34" charset="0"/>
              <a:cs typeface="Arial"/>
            </a:endParaRPr>
          </a:p>
          <a:p>
            <a:pPr marL="92075" marR="85090" indent="267970" algn="ctr">
              <a:lnSpc>
                <a:spcPts val="1650"/>
              </a:lnSpc>
            </a:pPr>
            <a:r>
              <a:rPr sz="1400" b="1" spc="-10" dirty="0">
                <a:solidFill>
                  <a:schemeClr val="bg1"/>
                </a:solidFill>
                <a:latin typeface="Bahnschrift SemiLight" panose="020B0502040204020203" pitchFamily="34" charset="0"/>
                <a:cs typeface="Arial"/>
              </a:rPr>
              <a:t>(Agile)</a:t>
            </a:r>
            <a:endParaRPr lang="it-IT" sz="1400" b="1" spc="-10" dirty="0">
              <a:solidFill>
                <a:schemeClr val="bg1"/>
              </a:solidFill>
              <a:latin typeface="Bahnschrift SemiLight" panose="020B0502040204020203" pitchFamily="34" charset="0"/>
              <a:cs typeface="Arial"/>
            </a:endParaRPr>
          </a:p>
          <a:p>
            <a:pPr marL="92075" marR="85090" indent="267970" algn="ctr">
              <a:lnSpc>
                <a:spcPts val="1650"/>
              </a:lnSpc>
            </a:pPr>
            <a:endParaRPr sz="140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DB9A616-EB14-7C5B-5992-61172A57A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Feature vs </a:t>
            </a:r>
            <a:r>
              <a:rPr lang="it-IT" dirty="0" err="1"/>
              <a:t>Epic</a:t>
            </a:r>
            <a:endParaRPr lang="en-GB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50E9299-E10F-A32E-2B2A-1C3B1ABDC9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Feature: describes a solution and/or answer to a given requirement</a:t>
            </a:r>
          </a:p>
          <a:p>
            <a:endParaRPr lang="en-GB" dirty="0"/>
          </a:p>
          <a:p>
            <a:r>
              <a:rPr lang="en-GB" dirty="0"/>
              <a:t>Epic: large body of work that can be broken down into a series of smaller stories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330449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E5D3B7D-8203-4DBD-5CB5-5F83BBB63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Epic</a:t>
            </a:r>
            <a:r>
              <a:rPr lang="it-IT" dirty="0"/>
              <a:t> vs User Story</a:t>
            </a:r>
            <a:endParaRPr lang="en-GB" dirty="0"/>
          </a:p>
        </p:txBody>
      </p:sp>
      <p:pic>
        <p:nvPicPr>
          <p:cNvPr id="4" name="object 3">
            <a:extLst>
              <a:ext uri="{FF2B5EF4-FFF2-40B4-BE49-F238E27FC236}">
                <a16:creationId xmlns:a16="http://schemas.microsoft.com/office/drawing/2014/main" id="{5ED0B8D4-E16B-0E92-6465-66E9017B0CD8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57672" y="2692637"/>
            <a:ext cx="7134224" cy="2562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4856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957F67-3849-3095-3C14-4D35B1E7D0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8D0A9C6-3350-516D-B3BF-5F70CDEE4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Epic</a:t>
            </a:r>
            <a:r>
              <a:rPr lang="it-IT" dirty="0"/>
              <a:t> vs User Story</a:t>
            </a:r>
            <a:endParaRPr lang="en-GB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EFE859E-18C3-EF7E-8F9D-F90E070F2D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Each Epic is an expression of a requirement and is very similar to a story (but bigger and more complex)...</a:t>
            </a:r>
          </a:p>
          <a:p>
            <a:pPr marL="0" indent="0">
              <a:buNone/>
            </a:pPr>
            <a:r>
              <a:rPr lang="en-GB" dirty="0"/>
              <a:t>...and serves to structure and group requirements to better manage the backlog.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User Story: the most efficient way of defining expectations about new functionalities and/or improvements regarding a certain output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962277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BB3CC99-F7FF-14F0-2216-EAF8635F3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Summary</a:t>
            </a:r>
            <a:endParaRPr lang="en-GB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F99E147-BAC4-58B2-9AE7-BFA9814DA6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3.1 How to create a backlog (2.5 hours)</a:t>
            </a:r>
          </a:p>
          <a:p>
            <a:pPr marL="0" indent="0">
              <a:buNone/>
            </a:pPr>
            <a:r>
              <a:rPr lang="en-GB" dirty="0"/>
              <a:t>3.2 How to manage card granularity (2.5 hours)</a:t>
            </a:r>
          </a:p>
          <a:p>
            <a:pPr marL="0" indent="0">
              <a:buNone/>
            </a:pPr>
            <a:r>
              <a:rPr lang="en-GB" dirty="0"/>
              <a:t>3.3 How to manage capacity planning (2.5 hours)</a:t>
            </a:r>
          </a:p>
          <a:p>
            <a:pPr marL="0" indent="0">
              <a:buNone/>
            </a:pPr>
            <a:r>
              <a:rPr lang="en-GB" dirty="0"/>
              <a:t>3.4 Practical workshop - Agile adoption: building a board and writing cards (4 hours)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993644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A96236-16ED-4D67-130A-9B70D0DDB6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CB6F9E2-6FAC-759C-CA97-E1E5DCA89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Task</a:t>
            </a:r>
            <a:endParaRPr lang="en-GB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928EABA-C274-B0E4-B11C-3E34C908D9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92835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Task: a unit of work needed to realise a user story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4" name="object 3">
            <a:extLst>
              <a:ext uri="{FF2B5EF4-FFF2-40B4-BE49-F238E27FC236}">
                <a16:creationId xmlns:a16="http://schemas.microsoft.com/office/drawing/2014/main" id="{84B6D44E-0EB9-9170-BBA9-422A432ED52F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98014" y="2650651"/>
            <a:ext cx="4552949" cy="3790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3870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8A22245-6CB8-192D-ECC5-49F7531B9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Relations </a:t>
            </a:r>
            <a:r>
              <a:rPr lang="it-IT" dirty="0" err="1"/>
              <a:t>between</a:t>
            </a:r>
            <a:r>
              <a:rPr lang="it-IT" dirty="0"/>
              <a:t> </a:t>
            </a:r>
            <a:r>
              <a:rPr lang="it-IT" dirty="0" err="1"/>
              <a:t>different</a:t>
            </a:r>
            <a:r>
              <a:rPr lang="it-IT" dirty="0"/>
              <a:t> cards</a:t>
            </a:r>
            <a:endParaRPr lang="en-GB" dirty="0"/>
          </a:p>
        </p:txBody>
      </p:sp>
      <p:pic>
        <p:nvPicPr>
          <p:cNvPr id="4" name="object 3">
            <a:extLst>
              <a:ext uri="{FF2B5EF4-FFF2-40B4-BE49-F238E27FC236}">
                <a16:creationId xmlns:a16="http://schemas.microsoft.com/office/drawing/2014/main" id="{27C5B566-6433-DA3C-C47E-52EC657B726E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15916" y="2256090"/>
            <a:ext cx="5380256" cy="3731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6103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1CCCB31-9083-4FC9-DD5F-5E99DDF26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Three good reasons to use RBS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F92CAE1-8602-2776-9641-8C4F423CD6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arenR"/>
            </a:pPr>
            <a:r>
              <a:rPr lang="en-GB" dirty="0"/>
              <a:t>Allows the team and the client to communicate using mutually understandable terms</a:t>
            </a:r>
          </a:p>
          <a:p>
            <a:pPr marL="514350" indent="-514350">
              <a:buAutoNum type="arabicParenR"/>
            </a:pPr>
            <a:endParaRPr lang="en-GB" dirty="0"/>
          </a:p>
          <a:p>
            <a:pPr marL="514350" indent="-514350">
              <a:buAutoNum type="arabicParenR"/>
            </a:pPr>
            <a:r>
              <a:rPr lang="en-GB" dirty="0"/>
              <a:t>Allows prioritisation of work based on the customer's perceived value</a:t>
            </a:r>
          </a:p>
          <a:p>
            <a:pPr marL="514350" indent="-514350">
              <a:buAutoNum type="arabicParenR"/>
            </a:pPr>
            <a:endParaRPr lang="en-GB" dirty="0"/>
          </a:p>
          <a:p>
            <a:pPr marL="514350" indent="-514350">
              <a:buAutoNum type="arabicParenR"/>
            </a:pPr>
            <a:r>
              <a:rPr lang="en-GB" dirty="0"/>
              <a:t>Keeps track of work against actual value produced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587326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872F16-A171-8841-B6D9-9C7993A6E3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197D3B4-A18C-8F1B-804C-D06093C58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Moscow Method</a:t>
            </a:r>
          </a:p>
        </p:txBody>
      </p:sp>
      <p:pic>
        <p:nvPicPr>
          <p:cNvPr id="6" name="object 3">
            <a:extLst>
              <a:ext uri="{FF2B5EF4-FFF2-40B4-BE49-F238E27FC236}">
                <a16:creationId xmlns:a16="http://schemas.microsoft.com/office/drawing/2014/main" id="{1B59383F-63CB-AF0D-44F2-AFCFCE45C5ED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25228" y="2003708"/>
            <a:ext cx="4717119" cy="4080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3092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6F4723C-C1D1-69F0-F9A4-33F43F0DAB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How to create a backlog - </a:t>
            </a:r>
            <a:r>
              <a:rPr lang="it-IT" dirty="0" err="1"/>
              <a:t>Tips</a:t>
            </a:r>
            <a:endParaRPr lang="en-GB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F8AE334-F6DC-A065-C381-738F7E9558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When creating backlogs, start with the largest features and then break them down over time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This allows the customer not to go into detail until it is really necessary</a:t>
            </a:r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450632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0EE9F3-9E04-C01C-98BC-E280994404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17A97D2-0B23-51AC-AAF3-4C1998169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Distinguishing</a:t>
            </a:r>
            <a:r>
              <a:rPr lang="it-IT" dirty="0"/>
              <a:t> cards</a:t>
            </a:r>
            <a:endParaRPr lang="en-GB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C4CAE78-6906-9D70-0CA4-8BC7DA8825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The simplest and most direct method is to create and use 'labels’ to distinguish cards already in the creation phase.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There are also power-apps useful for this purpose. One of these is Screenful for Trello. How does it work?</a:t>
            </a:r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533954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DEC9A6-70B4-7260-AD6B-0293BDE086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05DB105-AFD8-59EB-3A0E-C3FA6805C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Epic</a:t>
            </a:r>
            <a:r>
              <a:rPr lang="it-IT" dirty="0"/>
              <a:t> Cards by </a:t>
            </a:r>
            <a:r>
              <a:rPr lang="it-IT" dirty="0" err="1"/>
              <a:t>Screenful</a:t>
            </a:r>
            <a:endParaRPr lang="en-GB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7BE2E94-BC5B-34FC-B995-BB02726445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Screenful's Epic allows you to:</a:t>
            </a:r>
          </a:p>
          <a:p>
            <a:pPr marL="0" indent="0">
              <a:buNone/>
            </a:pPr>
            <a:endParaRPr lang="en-GB" dirty="0"/>
          </a:p>
          <a:p>
            <a:pPr marL="514350" indent="-514350">
              <a:buAutoNum type="arabicParenR"/>
            </a:pPr>
            <a:r>
              <a:rPr lang="en-GB" dirty="0"/>
              <a:t>Indicate which lists contain epic</a:t>
            </a:r>
          </a:p>
          <a:p>
            <a:pPr marL="0" indent="0">
              <a:buNone/>
            </a:pPr>
            <a:r>
              <a:rPr lang="en-GB" dirty="0"/>
              <a:t>	E.g.: we might decide that in the backlog we put all cards of 	type "Epic“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2) Assigning tasks to each epic</a:t>
            </a:r>
            <a:br>
              <a:rPr lang="en-GB" dirty="0"/>
            </a:br>
            <a:r>
              <a:rPr lang="en-GB" dirty="0"/>
              <a:t>	NB: First I have to create the task (e.g. in To Do) and then 	assign it to the Epic in the backlog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298919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486187-AD14-4295-1555-CA0904A75B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19C584F-16F8-5A46-A052-04F3EE2F06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Epic</a:t>
            </a:r>
            <a:r>
              <a:rPr lang="it-IT" dirty="0"/>
              <a:t> Cards by </a:t>
            </a:r>
            <a:r>
              <a:rPr lang="it-IT" dirty="0" err="1"/>
              <a:t>Screenful</a:t>
            </a:r>
            <a:endParaRPr lang="en-GB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C06B4F0-EC65-3EB1-2A67-E35A8D9452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3) Defining a </a:t>
            </a:r>
            <a:r>
              <a:rPr lang="en-GB" dirty="0" err="1"/>
              <a:t>syntetich</a:t>
            </a:r>
            <a:r>
              <a:rPr lang="en-GB" dirty="0"/>
              <a:t> version of the RBS</a:t>
            </a:r>
          </a:p>
          <a:p>
            <a:pPr marL="0" indent="0">
              <a:buNone/>
            </a:pPr>
            <a:r>
              <a:rPr lang="en-GB" dirty="0"/>
              <a:t>	This makes it possible to observe the number of tasks per epic 	(≈ RBS) and monitor progress for each epic.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024245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AA67C4-C490-FD17-5095-8486480088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66D2026-E321-DE8A-B0BB-0FD260A3E66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3.3 How to manage capacity planning (2.5 hours)</a:t>
            </a:r>
          </a:p>
        </p:txBody>
      </p:sp>
    </p:spTree>
    <p:extLst>
      <p:ext uri="{BB962C8B-B14F-4D97-AF65-F5344CB8AC3E}">
        <p14:creationId xmlns:p14="http://schemas.microsoft.com/office/powerpoint/2010/main" val="21495221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D6503DB-F846-CEEE-5CD0-FBD494843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Managing capacity planning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322A638-B497-A7EA-765D-77645240FE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Our normal customer demands the maximum in the shortest possible time, with the twofold result</a:t>
            </a:r>
          </a:p>
          <a:p>
            <a:r>
              <a:rPr lang="en-GB" dirty="0"/>
              <a:t>Capacity saturation</a:t>
            </a:r>
          </a:p>
          <a:p>
            <a:r>
              <a:rPr lang="en-GB" dirty="0"/>
              <a:t>Complex releases</a:t>
            </a:r>
          </a:p>
          <a:p>
            <a:pPr marL="0" indent="0">
              <a:buNone/>
            </a:pPr>
            <a:r>
              <a:rPr lang="en-GB" dirty="0"/>
              <a:t>Factors that very often result in:</a:t>
            </a:r>
          </a:p>
          <a:p>
            <a:r>
              <a:rPr lang="en-GB" dirty="0"/>
              <a:t>Frustrated teams</a:t>
            </a:r>
          </a:p>
          <a:p>
            <a:r>
              <a:rPr lang="en-GB" dirty="0"/>
              <a:t>Increasing time to market</a:t>
            </a:r>
          </a:p>
        </p:txBody>
      </p:sp>
    </p:spTree>
    <p:extLst>
      <p:ext uri="{BB962C8B-B14F-4D97-AF65-F5344CB8AC3E}">
        <p14:creationId xmlns:p14="http://schemas.microsoft.com/office/powerpoint/2010/main" val="42429898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2099594-8575-6331-3922-4AC5011F5A1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3.1 How to create a backlog (2.5 hours)</a:t>
            </a:r>
          </a:p>
        </p:txBody>
      </p:sp>
    </p:spTree>
    <p:extLst>
      <p:ext uri="{BB962C8B-B14F-4D97-AF65-F5344CB8AC3E}">
        <p14:creationId xmlns:p14="http://schemas.microsoft.com/office/powerpoint/2010/main" val="9753429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6695050-4EE7-3B87-B25A-43CC270E5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Managing capacity planning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36E5B02-1E21-F0D8-C2FD-5295A6105C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So what to do?</a:t>
            </a:r>
            <a:endParaRPr lang="it-IT" dirty="0"/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Giving weight to outcomes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Define a release plan</a:t>
            </a:r>
          </a:p>
          <a:p>
            <a:pPr marL="0" indent="0">
              <a:buNone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5787292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F01B49-C9BC-65D9-CAB0-8E7ADCD0CA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480E89E-B456-CD55-30DC-BD70DBAC1F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Giving weight to outcomes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F3BA264-EC77-F981-93CA-4958961320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0780" y="2442178"/>
            <a:ext cx="3708042" cy="1973643"/>
          </a:xfrm>
        </p:spPr>
        <p:txBody>
          <a:bodyPr>
            <a:normAutofit fontScale="62500" lnSpcReduction="20000"/>
          </a:bodyPr>
          <a:lstStyle/>
          <a:p>
            <a:r>
              <a:rPr lang="en-GB" sz="3600" dirty="0"/>
              <a:t>How important are features (CARDs) to each other?</a:t>
            </a:r>
          </a:p>
          <a:p>
            <a:r>
              <a:rPr lang="en-GB" sz="3600" dirty="0"/>
              <a:t>Which of them are most likely to achieve the desired OUTCOME value?</a:t>
            </a:r>
            <a:endParaRPr lang="it-IT" sz="3600" dirty="0"/>
          </a:p>
          <a:p>
            <a:pPr marL="0" indent="0">
              <a:buNone/>
            </a:pPr>
            <a:endParaRPr lang="en-GB" dirty="0"/>
          </a:p>
        </p:txBody>
      </p:sp>
      <p:grpSp>
        <p:nvGrpSpPr>
          <p:cNvPr id="9" name="object 3">
            <a:extLst>
              <a:ext uri="{FF2B5EF4-FFF2-40B4-BE49-F238E27FC236}">
                <a16:creationId xmlns:a16="http://schemas.microsoft.com/office/drawing/2014/main" id="{257A5806-DEF1-1AF7-3E29-D196E64E513A}"/>
              </a:ext>
            </a:extLst>
          </p:cNvPr>
          <p:cNvGrpSpPr/>
          <p:nvPr/>
        </p:nvGrpSpPr>
        <p:grpSpPr>
          <a:xfrm>
            <a:off x="5911402" y="2007251"/>
            <a:ext cx="4938711" cy="4174608"/>
            <a:chOff x="4611775" y="1170124"/>
            <a:chExt cx="4448175" cy="3809365"/>
          </a:xfrm>
        </p:grpSpPr>
        <p:pic>
          <p:nvPicPr>
            <p:cNvPr id="10" name="object 4">
              <a:extLst>
                <a:ext uri="{FF2B5EF4-FFF2-40B4-BE49-F238E27FC236}">
                  <a16:creationId xmlns:a16="http://schemas.microsoft.com/office/drawing/2014/main" id="{1E8BC5F3-22BA-0EEE-4D76-36D2E3CF4407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514767" y="4663225"/>
              <a:ext cx="243321" cy="296215"/>
            </a:xfrm>
            <a:prstGeom prst="rect">
              <a:avLst/>
            </a:prstGeom>
          </p:spPr>
        </p:pic>
        <p:pic>
          <p:nvPicPr>
            <p:cNvPr id="11" name="object 5">
              <a:extLst>
                <a:ext uri="{FF2B5EF4-FFF2-40B4-BE49-F238E27FC236}">
                  <a16:creationId xmlns:a16="http://schemas.microsoft.com/office/drawing/2014/main" id="{0946B410-CFD0-708E-AF4B-AA20ECCDB8D6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11775" y="1170124"/>
              <a:ext cx="4447675" cy="38093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48483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A34F52-E22E-AC78-845D-89599AC79C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51E397B-F895-8B9A-4D76-0CC02856D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Giving weight to outcomes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BE63C6E-3E57-876F-6770-C197A5C682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69845"/>
          </a:xfrm>
        </p:spPr>
        <p:txBody>
          <a:bodyPr/>
          <a:lstStyle/>
          <a:p>
            <a:r>
              <a:rPr lang="en-GB" dirty="0"/>
              <a:t>How much do the most important features weigh individually?</a:t>
            </a:r>
          </a:p>
          <a:p>
            <a:pPr marL="0" indent="0">
              <a:buNone/>
            </a:pPr>
            <a:endParaRPr lang="en-GB" dirty="0"/>
          </a:p>
        </p:txBody>
      </p:sp>
      <p:grpSp>
        <p:nvGrpSpPr>
          <p:cNvPr id="4" name="object 2">
            <a:extLst>
              <a:ext uri="{FF2B5EF4-FFF2-40B4-BE49-F238E27FC236}">
                <a16:creationId xmlns:a16="http://schemas.microsoft.com/office/drawing/2014/main" id="{64C52EFD-46F8-6908-DBCB-E6486F5D01D2}"/>
              </a:ext>
            </a:extLst>
          </p:cNvPr>
          <p:cNvGrpSpPr/>
          <p:nvPr/>
        </p:nvGrpSpPr>
        <p:grpSpPr>
          <a:xfrm>
            <a:off x="1991933" y="2750776"/>
            <a:ext cx="8534400" cy="2595880"/>
            <a:chOff x="304800" y="2363849"/>
            <a:chExt cx="8534400" cy="2595880"/>
          </a:xfrm>
        </p:grpSpPr>
        <p:pic>
          <p:nvPicPr>
            <p:cNvPr id="5" name="object 3">
              <a:extLst>
                <a:ext uri="{FF2B5EF4-FFF2-40B4-BE49-F238E27FC236}">
                  <a16:creationId xmlns:a16="http://schemas.microsoft.com/office/drawing/2014/main" id="{2085BB29-CCB3-8592-67F0-DDE3C65FE16F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7740" y="2363849"/>
              <a:ext cx="8410834" cy="2478976"/>
            </a:xfrm>
            <a:prstGeom prst="rect">
              <a:avLst/>
            </a:prstGeom>
          </p:spPr>
        </p:pic>
        <p:pic>
          <p:nvPicPr>
            <p:cNvPr id="6" name="object 4">
              <a:extLst>
                <a:ext uri="{FF2B5EF4-FFF2-40B4-BE49-F238E27FC236}">
                  <a16:creationId xmlns:a16="http://schemas.microsoft.com/office/drawing/2014/main" id="{C939FBE7-370F-73F2-A31B-55E97E26780E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4800" y="4333849"/>
              <a:ext cx="7959375" cy="396899"/>
            </a:xfrm>
            <a:prstGeom prst="rect">
              <a:avLst/>
            </a:prstGeom>
          </p:spPr>
        </p:pic>
        <p:sp>
          <p:nvSpPr>
            <p:cNvPr id="7" name="object 5">
              <a:extLst>
                <a:ext uri="{FF2B5EF4-FFF2-40B4-BE49-F238E27FC236}">
                  <a16:creationId xmlns:a16="http://schemas.microsoft.com/office/drawing/2014/main" id="{856DDF0E-DEA3-167F-D00A-EBD31579B5C3}"/>
                </a:ext>
              </a:extLst>
            </p:cNvPr>
            <p:cNvSpPr/>
            <p:nvPr/>
          </p:nvSpPr>
          <p:spPr>
            <a:xfrm>
              <a:off x="4890399" y="4193324"/>
              <a:ext cx="604520" cy="397510"/>
            </a:xfrm>
            <a:custGeom>
              <a:avLst/>
              <a:gdLst/>
              <a:ahLst/>
              <a:cxnLst/>
              <a:rect l="l" t="t" r="r" b="b"/>
              <a:pathLst>
                <a:path w="604520" h="397510">
                  <a:moveTo>
                    <a:pt x="603899" y="396899"/>
                  </a:moveTo>
                  <a:lnTo>
                    <a:pt x="0" y="396899"/>
                  </a:lnTo>
                  <a:lnTo>
                    <a:pt x="0" y="0"/>
                  </a:lnTo>
                  <a:lnTo>
                    <a:pt x="603899" y="0"/>
                  </a:lnTo>
                  <a:lnTo>
                    <a:pt x="603899" y="3968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6">
              <a:extLst>
                <a:ext uri="{FF2B5EF4-FFF2-40B4-BE49-F238E27FC236}">
                  <a16:creationId xmlns:a16="http://schemas.microsoft.com/office/drawing/2014/main" id="{B5AB9FE4-F5AB-0526-B7AD-A0FD66BBB005}"/>
                </a:ext>
              </a:extLst>
            </p:cNvPr>
            <p:cNvSpPr/>
            <p:nvPr/>
          </p:nvSpPr>
          <p:spPr>
            <a:xfrm>
              <a:off x="4890399" y="4193324"/>
              <a:ext cx="604520" cy="397510"/>
            </a:xfrm>
            <a:custGeom>
              <a:avLst/>
              <a:gdLst/>
              <a:ahLst/>
              <a:cxnLst/>
              <a:rect l="l" t="t" r="r" b="b"/>
              <a:pathLst>
                <a:path w="604520" h="397510">
                  <a:moveTo>
                    <a:pt x="0" y="0"/>
                  </a:moveTo>
                  <a:lnTo>
                    <a:pt x="603899" y="0"/>
                  </a:lnTo>
                  <a:lnTo>
                    <a:pt x="603899" y="396899"/>
                  </a:lnTo>
                  <a:lnTo>
                    <a:pt x="0" y="3968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8FDDBD1C-8B57-94C5-91DA-81A327837922}"/>
              </a:ext>
            </a:extLst>
          </p:cNvPr>
          <p:cNvSpPr txBox="1">
            <a:spLocks/>
          </p:cNvSpPr>
          <p:nvPr/>
        </p:nvSpPr>
        <p:spPr>
          <a:xfrm>
            <a:off x="838200" y="5585058"/>
            <a:ext cx="10515600" cy="5698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Bahnschrift SemiLight" panose="020B050204020402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Bahnschrift SemiLight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Bahnschrift SemiLight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Bahnschrift SemiLight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Bahnschrift SemiLight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/>
              <a:t>Note: let the team make the estimates!</a:t>
            </a:r>
          </a:p>
        </p:txBody>
      </p:sp>
    </p:spTree>
    <p:extLst>
      <p:ext uri="{BB962C8B-B14F-4D97-AF65-F5344CB8AC3E}">
        <p14:creationId xmlns:p14="http://schemas.microsoft.com/office/powerpoint/2010/main" val="41442580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D614FF-5C7B-8D6E-35B1-28009D0622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936E731-27BE-3D97-1EF6-89290D4E4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Giving weight to outcomes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2E0267B-D460-EF0E-BF75-945E0AA610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69845"/>
          </a:xfrm>
        </p:spPr>
        <p:txBody>
          <a:bodyPr/>
          <a:lstStyle/>
          <a:p>
            <a:r>
              <a:rPr lang="en-GB" dirty="0"/>
              <a:t>What is the actual production capacity available?</a:t>
            </a:r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10" name="object 2">
            <a:extLst>
              <a:ext uri="{FF2B5EF4-FFF2-40B4-BE49-F238E27FC236}">
                <a16:creationId xmlns:a16="http://schemas.microsoft.com/office/drawing/2014/main" id="{026B7460-522A-4951-EA6D-BBC90D13769E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43448" y="2772637"/>
            <a:ext cx="8448674" cy="2589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2314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FCA0AA-BF3C-F303-18A1-DEAC0D2CFD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233AB8C-F361-B7F2-DBA5-A53F5BDC03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Giving weight to outcomes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A1F900A-1A2C-6D04-0FAB-0493B58A53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097879"/>
          </a:xfrm>
        </p:spPr>
        <p:txBody>
          <a:bodyPr>
            <a:normAutofit/>
          </a:bodyPr>
          <a:lstStyle/>
          <a:p>
            <a:r>
              <a:rPr lang="en-GB" dirty="0"/>
              <a:t>And with a Pareto diagram [representation of the degree of influence of certain variables on a phenomenon] we get that...</a:t>
            </a:r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4" name="object 2">
            <a:extLst>
              <a:ext uri="{FF2B5EF4-FFF2-40B4-BE49-F238E27FC236}">
                <a16:creationId xmlns:a16="http://schemas.microsoft.com/office/drawing/2014/main" id="{33A40F66-0FE6-2AA6-232C-7098C933753C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77202" y="3259059"/>
            <a:ext cx="7837596" cy="2781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4161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873A1D-A63A-AE67-B05F-BF49957ACA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61334AA-6A3F-988D-9E71-A4DBF3167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Establishing a release plan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E11AB92-B6A0-4A47-B897-36CEAAD6D2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Release Plan: set of activities aimed at transforming requests into tested and functioning outputs</a:t>
            </a:r>
          </a:p>
          <a:p>
            <a:pPr marL="0" indent="0">
              <a:buNone/>
            </a:pPr>
            <a:r>
              <a:rPr lang="en-GB" dirty="0"/>
              <a:t>How to proportion the backlog according to the team's production capacity?</a:t>
            </a:r>
          </a:p>
          <a:p>
            <a:pPr marL="0" indent="0">
              <a:buNone/>
            </a:pPr>
            <a:r>
              <a:rPr lang="en-GB" dirty="0"/>
              <a:t>Capacity planning: optimising productivity by managing available resources and skills needed for the Sprint</a:t>
            </a:r>
          </a:p>
          <a:p>
            <a:pPr marL="0" indent="0">
              <a:buNone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9561678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377FA1-5710-8F18-A12D-7B7A85F74E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DCB4BDB-1A7E-5408-9EF4-CD8E56AE3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Establishing a release plan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B7A8911-80E6-D9AF-93F1-564C7E994D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9411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Example: a team of 6 people is asked to complete a series of activities estimated at 200 hours in 5 days</a:t>
            </a:r>
          </a:p>
          <a:p>
            <a:pPr marL="0" indent="0">
              <a:buNone/>
            </a:pPr>
            <a:endParaRPr lang="en-GB" dirty="0"/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Activity weight: 200h 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Sprint duration: 5 days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Duration of working day: 8h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Team size: 6 persons</a:t>
            </a:r>
          </a:p>
          <a:p>
            <a:pPr marL="0" indent="0">
              <a:buNone/>
            </a:pPr>
            <a:r>
              <a:rPr lang="en-GB" dirty="0"/>
              <a:t>Total working capacity: 5*8*6 = 240h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But why then do we often end up in overload?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23041841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F99F0F-1FE7-0D0A-257C-BC9DABDEAB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D9178DD-6BD2-0A2A-B4B7-9E132BFCE0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Establishing a release plan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E3FB493-003E-6923-CBA8-D417BE3871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941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Some of the factors limiting capacity: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Uneven teams (different skills)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Several projects at the same time 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Bottlenecks (e.g. validation)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Emerging activities (tickets)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So what to do?</a:t>
            </a:r>
          </a:p>
        </p:txBody>
      </p:sp>
    </p:spTree>
    <p:extLst>
      <p:ext uri="{BB962C8B-B14F-4D97-AF65-F5344CB8AC3E}">
        <p14:creationId xmlns:p14="http://schemas.microsoft.com/office/powerpoint/2010/main" val="330928543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5A3CE1-B821-8644-7582-100FF740FA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CE5EF7E-EAD6-19E2-B4C4-9FDA3BE6C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Establishing a release plan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F6C490F-B261-B40D-539C-EABEB7D309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941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Some of the factors limiting capacity: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Uneven teams (different skills)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Several projects at the same time 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Bottlenecks (e.g. validation)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Emerging activities (tickets)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931792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348380-E643-8472-1108-2A708DBA9F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BD51230-54EA-C224-2AA4-EF29EC818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Establishing a release plan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3286226-5C5F-9875-5E55-5C06EB1781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941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So what to do?</a:t>
            </a:r>
          </a:p>
          <a:p>
            <a:pPr marL="0" indent="0">
              <a:buNone/>
            </a:pPr>
            <a:endParaRPr lang="en-GB" dirty="0"/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Define the team configuration in advance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Limiting the number od open contexts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Foresee validation times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Establishing a Focus Factor</a:t>
            </a:r>
          </a:p>
        </p:txBody>
      </p:sp>
    </p:spTree>
    <p:extLst>
      <p:ext uri="{BB962C8B-B14F-4D97-AF65-F5344CB8AC3E}">
        <p14:creationId xmlns:p14="http://schemas.microsoft.com/office/powerpoint/2010/main" val="13611836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D10420-5106-6AA7-B7CD-07E39F5BA4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52338E7-F3F9-A07B-3B1F-1CF1991AD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a backlog?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9621EEC-A6DC-2260-50C9-394B0F8E90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dirty="0"/>
              <a:t>A </a:t>
            </a:r>
            <a:r>
              <a:rPr lang="en-US" altLang="en-US" b="1" dirty="0"/>
              <a:t>prioritized list</a:t>
            </a:r>
            <a:r>
              <a:rPr lang="en-US" altLang="en-US" dirty="0"/>
              <a:t> of features, enhancements, bug fixes, tasks, etc.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dirty="0"/>
              <a:t>Owned and maintained by the </a:t>
            </a:r>
            <a:r>
              <a:rPr lang="en-US" altLang="en-US" b="1" dirty="0"/>
              <a:t>Product Owner</a:t>
            </a:r>
            <a:endParaRPr lang="en-US" altLang="en-US" dirty="0"/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dirty="0"/>
              <a:t>Evolving document – it is never complete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dirty="0"/>
              <a:t>Provides a single source of requirements for any changes to be made to the product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E0C0FA3F-3BE4-0FCE-3EFD-3CD07333C5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9103" y="2071424"/>
            <a:ext cx="26481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869074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C639FF-3D5B-15B5-98D0-83D072036E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5EF2B4C-7546-3FDF-186E-2126AA0C76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b="1" dirty="0">
                <a:latin typeface="Bahnschrift SemiLight" panose="020B0502040204020203" pitchFamily="34" charset="0"/>
                <a:cs typeface="Trebuchet MS"/>
              </a:rPr>
              <a:t>Focus</a:t>
            </a:r>
            <a:r>
              <a:rPr lang="en-GB" sz="3600" b="1" spc="-225" dirty="0">
                <a:latin typeface="Bahnschrift SemiLight" panose="020B0502040204020203" pitchFamily="34" charset="0"/>
                <a:cs typeface="Trebuchet MS"/>
              </a:rPr>
              <a:t> </a:t>
            </a:r>
            <a:r>
              <a:rPr lang="en-GB" sz="3600" b="1" spc="-120" dirty="0">
                <a:latin typeface="Bahnschrift SemiLight" panose="020B0502040204020203" pitchFamily="34" charset="0"/>
                <a:cs typeface="Trebuchet MS"/>
              </a:rPr>
              <a:t>Factor</a:t>
            </a:r>
            <a:r>
              <a:rPr lang="en-GB" sz="3600" b="1" spc="-220" dirty="0">
                <a:latin typeface="Bahnschrift SemiLight" panose="020B0502040204020203" pitchFamily="34" charset="0"/>
                <a:cs typeface="Trebuchet MS"/>
              </a:rPr>
              <a:t> </a:t>
            </a:r>
            <a:r>
              <a:rPr lang="en-GB" sz="3600" b="1" spc="-310" dirty="0">
                <a:latin typeface="Bahnschrift SemiLight" panose="020B0502040204020203" pitchFamily="34" charset="0"/>
                <a:cs typeface="Trebuchet MS"/>
              </a:rPr>
              <a:t>(FF)</a:t>
            </a:r>
            <a:endParaRPr lang="en-GB" dirty="0">
              <a:latin typeface="Bahnschrift SemiLight" panose="020B0502040204020203" pitchFamily="34" charset="0"/>
            </a:endParaRP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56B4EE2-36B9-EF31-6F68-3C0085C7E8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941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Focus Factor (FF): estimation of how focused the team is.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Average = 70%</a:t>
            </a:r>
          </a:p>
          <a:p>
            <a:pPr marL="0" indent="0">
              <a:buNone/>
            </a:pPr>
            <a:r>
              <a:rPr lang="en-GB" dirty="0"/>
              <a:t>A lower FF may mean that the team anticipates many disturbing factors or assumes that they have made over-optimistic estimates.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How to calculate a reasonable Focus Factor</a:t>
            </a:r>
          </a:p>
          <a:p>
            <a:pPr marL="0" indent="0">
              <a:buNone/>
            </a:pPr>
            <a:r>
              <a:rPr lang="en-GB" dirty="0"/>
              <a:t>The best way is based on the performance of the last sprint (or the average of the most recent sprints)?</a:t>
            </a:r>
          </a:p>
        </p:txBody>
      </p:sp>
    </p:spTree>
    <p:extLst>
      <p:ext uri="{BB962C8B-B14F-4D97-AF65-F5344CB8AC3E}">
        <p14:creationId xmlns:p14="http://schemas.microsoft.com/office/powerpoint/2010/main" val="200156436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87AAD1-0BDB-4ABE-408A-2DAD7AD1FA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72B3210-7FEB-CB34-B894-EC22B9E26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latin typeface="Bahnschrift SemiLight" panose="020B0502040204020203" pitchFamily="34" charset="0"/>
                <a:cs typeface="Trebuchet MS"/>
              </a:rPr>
              <a:t>Focus</a:t>
            </a:r>
            <a:r>
              <a:rPr lang="en-GB" b="1" spc="-225" dirty="0">
                <a:latin typeface="Bahnschrift SemiLight" panose="020B0502040204020203" pitchFamily="34" charset="0"/>
                <a:cs typeface="Trebuchet MS"/>
              </a:rPr>
              <a:t> </a:t>
            </a:r>
            <a:r>
              <a:rPr lang="en-GB" b="1" spc="-120" dirty="0">
                <a:latin typeface="Bahnschrift SemiLight" panose="020B0502040204020203" pitchFamily="34" charset="0"/>
                <a:cs typeface="Trebuchet MS"/>
              </a:rPr>
              <a:t>Factor</a:t>
            </a:r>
            <a:r>
              <a:rPr lang="en-GB" b="1" spc="-220" dirty="0">
                <a:latin typeface="Bahnschrift SemiLight" panose="020B0502040204020203" pitchFamily="34" charset="0"/>
                <a:cs typeface="Trebuchet MS"/>
              </a:rPr>
              <a:t> </a:t>
            </a:r>
            <a:r>
              <a:rPr lang="en-GB" b="1" spc="-310" dirty="0">
                <a:latin typeface="Bahnschrift SemiLight" panose="020B0502040204020203" pitchFamily="34" charset="0"/>
                <a:cs typeface="Trebuchet MS"/>
              </a:rPr>
              <a:t>(FF)</a:t>
            </a:r>
            <a:endParaRPr lang="en-GB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0300F46-57A0-AE4E-F7C0-7DBFC86DD4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941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Calculation of the Focus Factor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 err="1"/>
              <a:t>FFof</a:t>
            </a:r>
            <a:r>
              <a:rPr lang="en-GB" dirty="0"/>
              <a:t> the last sprint = Effective speed/Available man days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Effective speed: Sum of the weight of all stories completed in the last sprint.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Once the weight of the cards and the focus factor have been defined, we can define the Release Plan.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5859896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D2B8899-D408-79E1-2AC1-DF8BC51F7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Exercise</a:t>
            </a:r>
            <a:endParaRPr lang="en-GB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0E89347-A004-A3C8-E681-F7388592A6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Activity weight: 200h</a:t>
            </a:r>
          </a:p>
          <a:p>
            <a:r>
              <a:rPr lang="en-GB" dirty="0"/>
              <a:t>Sprint duration: 5 days</a:t>
            </a:r>
          </a:p>
          <a:p>
            <a:r>
              <a:rPr lang="en-GB" dirty="0"/>
              <a:t>Duration of working day: 8h</a:t>
            </a:r>
          </a:p>
          <a:p>
            <a:r>
              <a:rPr lang="en-GB" dirty="0"/>
              <a:t>Team size: 6 persons</a:t>
            </a:r>
          </a:p>
          <a:p>
            <a:r>
              <a:rPr lang="en-GB" dirty="0"/>
              <a:t>Focus Factor: 0.7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dirty="0"/>
              <a:t>What is the </a:t>
            </a:r>
            <a:r>
              <a:rPr lang="en-GB" b="1" dirty="0"/>
              <a:t>effective working capacity</a:t>
            </a:r>
            <a:r>
              <a:rPr lang="en-GB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25612234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DE01618-38ED-78D5-FA2C-263FC6C3E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have we learnt?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D7C4E35-B55E-0F1D-EA97-5F5E4B0203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dirty="0"/>
              <a:t>Renegotiating EFFORT based on the SHARED UNDERSTANDING of VALUE (outcome-oriented) and according to the PRODUCTIVITY OF THE TEAM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Assess the EFFECTIVE IMPACT of any ADDITIONAL RESOURCES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Give PRIORITY to the backlog through a COHERENT RELEASE PLAN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Understand if and when to add any EMERGING FEATURES to the backlog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2470244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8B484C-7A9F-BC89-2AAD-60C1BDCDB8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BEFDCB2-E1E8-0CD9-DEDE-924A008FD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have we learnt?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2D16235-3968-6986-6635-594FD88A4C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dirty="0"/>
              <a:t>Renegotiating EFFORT based on the SHARED UNDERSTANDING of VALUE (outcome-oriented) and according to the PRODUCTIVITY OF THE TEAM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Assess the EFFECTIVE IMPACT of any ADDITIONAL RESOURCES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Give PRIORITY to the backlog through a COHERENT RELEASE PLAN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Understand if and when to add any EMERGING FEATURES to the backlog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1417489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E27806-CB47-CF88-688B-3B9DFF6EDA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09C7E94-FB0B-9BD4-9A4A-C424066B512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2.5 Practical workshop - Agile adoption: building a board and writing cards (4 hours)</a:t>
            </a:r>
          </a:p>
        </p:txBody>
      </p:sp>
    </p:spTree>
    <p:extLst>
      <p:ext uri="{BB962C8B-B14F-4D97-AF65-F5344CB8AC3E}">
        <p14:creationId xmlns:p14="http://schemas.microsoft.com/office/powerpoint/2010/main" val="374061857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02E6538-DDA4-D7C3-6D18-9EBE29A5A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Practical</a:t>
            </a:r>
            <a:r>
              <a:rPr lang="it-IT" dirty="0"/>
              <a:t> workshop</a:t>
            </a:r>
            <a:endParaRPr lang="en-GB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FED878B-BC9F-7C0D-AE82-4DE36FE56F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GB" b="1" dirty="0"/>
              <a:t>Scenario:</a:t>
            </a:r>
            <a:br>
              <a:rPr lang="en-GB" b="1" dirty="0"/>
            </a:br>
            <a:br>
              <a:rPr lang="en-GB" dirty="0"/>
            </a:br>
            <a:r>
              <a:rPr lang="en-US" dirty="0" err="1"/>
              <a:t>EduTrack</a:t>
            </a:r>
            <a:r>
              <a:rPr lang="en-US" dirty="0"/>
              <a:t> is an initiative to create a web-based classroom management platform designed to simplify </a:t>
            </a:r>
            <a:br>
              <a:rPr lang="en-US" dirty="0"/>
            </a:br>
            <a:r>
              <a:rPr lang="en-US" dirty="0"/>
              <a:t>administrative tasks for teachers, improve student engagement, and provide real-time insights into academic progress. </a:t>
            </a:r>
          </a:p>
          <a:p>
            <a:pPr marL="0" indent="0">
              <a:buNone/>
            </a:pPr>
            <a:br>
              <a:rPr lang="en-US" dirty="0"/>
            </a:br>
            <a:r>
              <a:rPr lang="en-US" dirty="0"/>
              <a:t>The platform includes features like attendance tracking, assignment submissions, grade management, and student-teacher communication.</a:t>
            </a:r>
            <a:r>
              <a:rPr lang="it-IT" dirty="0"/>
              <a:t>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web solution must be intuitive, scalable, and secure, focusing on user-friendly design and continuous adaptability through iterative feedback from teachers and students.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80083795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75D150-5C89-919A-A6D5-E3B95F6678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A50066D-FDBA-68CA-13D9-23ADDCFF1E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Practical</a:t>
            </a:r>
            <a:r>
              <a:rPr lang="it-IT" dirty="0"/>
              <a:t> workshop</a:t>
            </a:r>
            <a:endParaRPr lang="en-GB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DDD9C82-47DB-1093-E306-5F88F49D17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it-IT" b="1" dirty="0" err="1"/>
              <a:t>Exercise</a:t>
            </a:r>
            <a:r>
              <a:rPr lang="it-IT" b="1" dirty="0"/>
              <a:t>:</a:t>
            </a:r>
            <a:br>
              <a:rPr lang="it-IT" b="1" dirty="0"/>
            </a:br>
            <a:r>
              <a:rPr lang="en-GB" dirty="0"/>
              <a:t>Now you’re ready to try to set up an Agile board! 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Based on the </a:t>
            </a:r>
            <a:r>
              <a:rPr lang="en-GB" dirty="0" err="1"/>
              <a:t>EduTrack</a:t>
            </a:r>
            <a:r>
              <a:rPr lang="en-GB" dirty="0"/>
              <a:t> scenario:</a:t>
            </a:r>
            <a:endParaRPr lang="en-GB" b="1" dirty="0"/>
          </a:p>
          <a:p>
            <a:r>
              <a:rPr lang="en-GB" dirty="0"/>
              <a:t>Define workflows</a:t>
            </a:r>
          </a:p>
          <a:p>
            <a:r>
              <a:rPr lang="en-GB" dirty="0"/>
              <a:t>Write user stories and tasks on cards</a:t>
            </a:r>
          </a:p>
          <a:p>
            <a:r>
              <a:rPr lang="en-GB" dirty="0"/>
              <a:t>Manage work effectively</a:t>
            </a:r>
          </a:p>
          <a:p>
            <a:endParaRPr lang="it-IT" dirty="0"/>
          </a:p>
          <a:p>
            <a:pPr marL="0" indent="0">
              <a:buNone/>
            </a:pPr>
            <a:r>
              <a:rPr lang="en-GB" b="1" dirty="0"/>
              <a:t>NOTE</a:t>
            </a:r>
            <a:r>
              <a:rPr lang="en-GB" dirty="0"/>
              <a:t>: you can do this either in physical form, using paper sheets and markers, or in digital form (</a:t>
            </a:r>
            <a:r>
              <a:rPr lang="en-GB" u="sng" dirty="0"/>
              <a:t>recommended option</a:t>
            </a:r>
            <a:r>
              <a:rPr lang="en-GB" dirty="0"/>
              <a:t>), using the Miro board found </a:t>
            </a:r>
            <a:r>
              <a:rPr lang="en-GB" b="1" dirty="0">
                <a:hlinkClick r:id="rId2"/>
              </a:rPr>
              <a:t>here</a:t>
            </a:r>
            <a:r>
              <a:rPr lang="en-GB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265819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B840FD-755E-1DD0-B0E5-6E90AD1E6F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38E198B-513F-408C-EF60-5CAC12529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Components of a backlog item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B8A274D-415C-7604-458F-D11BFC775B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/>
              <a:t>Title</a:t>
            </a:r>
            <a:r>
              <a:rPr lang="en-US" altLang="en-US" dirty="0"/>
              <a:t> – Brief summary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/>
              <a:t>Description</a:t>
            </a:r>
            <a:r>
              <a:rPr lang="en-US" altLang="en-US" dirty="0"/>
              <a:t> – Detailed explanation or user story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/>
              <a:t>Acceptance Criteria</a:t>
            </a:r>
            <a:r>
              <a:rPr lang="en-US" altLang="en-US" dirty="0"/>
              <a:t> – Conditions to consider the story “done.”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/>
              <a:t>Priority</a:t>
            </a:r>
            <a:r>
              <a:rPr lang="en-US" altLang="en-US" dirty="0"/>
              <a:t> – Order of importance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/>
              <a:t>Estimation</a:t>
            </a:r>
            <a:r>
              <a:rPr lang="en-US" altLang="en-US" dirty="0"/>
              <a:t> – Effort required (e.g., story points, hours)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CB6DA129-2076-4594-CC42-345250212E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9103" y="2071424"/>
            <a:ext cx="26481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0BD6761B-84A3-709D-679D-6B89B35810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26481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95111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3E23808-B544-CCB2-E4EC-44B2152E4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How to create a backlog</a:t>
            </a:r>
            <a:endParaRPr lang="en-GB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6448B71-9695-7661-24AD-626D34FDDA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TIP: You choose the granularity of the cards on your board. You can decide what is an 'Epic' and what is a 'Story’.</a:t>
            </a:r>
          </a:p>
          <a:p>
            <a:pPr marL="0" indent="0">
              <a:buNone/>
            </a:pPr>
            <a:r>
              <a:rPr lang="en-GB" dirty="0"/>
              <a:t>Example:</a:t>
            </a:r>
          </a:p>
          <a:p>
            <a:r>
              <a:rPr lang="en-GB" dirty="0"/>
              <a:t>SCOPE OF WORK: tender</a:t>
            </a:r>
          </a:p>
          <a:p>
            <a:r>
              <a:rPr lang="en-GB"/>
              <a:t>EPIC</a:t>
            </a:r>
            <a:r>
              <a:rPr lang="en-GB" dirty="0"/>
              <a:t>: Technical documentation; Economic documentation; Administrative documentation</a:t>
            </a:r>
          </a:p>
          <a:p>
            <a:r>
              <a:rPr lang="en-GB" dirty="0"/>
              <a:t>STORY: Completion of documents; Drafting of estimates</a:t>
            </a:r>
          </a:p>
          <a:p>
            <a:r>
              <a:rPr lang="en-GB" dirty="0"/>
              <a:t>TASK: Completing Annex 1 and Annex 2, Creating economic simulation files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326937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6184078" y="5169442"/>
            <a:ext cx="0" cy="661245"/>
          </a:xfrm>
          <a:custGeom>
            <a:avLst/>
            <a:gdLst/>
            <a:ahLst/>
            <a:cxnLst/>
            <a:rect l="l" t="t" r="r" b="b"/>
            <a:pathLst>
              <a:path h="495935">
                <a:moveTo>
                  <a:pt x="0" y="0"/>
                </a:moveTo>
                <a:lnTo>
                  <a:pt x="0" y="495892"/>
                </a:lnTo>
              </a:path>
            </a:pathLst>
          </a:custGeom>
          <a:ln w="25949">
            <a:solidFill>
              <a:srgbClr val="4BA173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4" name="object 4"/>
          <p:cNvSpPr/>
          <p:nvPr/>
        </p:nvSpPr>
        <p:spPr>
          <a:xfrm>
            <a:off x="6184078" y="4070731"/>
            <a:ext cx="0" cy="494453"/>
          </a:xfrm>
          <a:custGeom>
            <a:avLst/>
            <a:gdLst/>
            <a:ahLst/>
            <a:cxnLst/>
            <a:rect l="l" t="t" r="r" b="b"/>
            <a:pathLst>
              <a:path h="370839">
                <a:moveTo>
                  <a:pt x="0" y="0"/>
                </a:moveTo>
                <a:lnTo>
                  <a:pt x="0" y="370732"/>
                </a:lnTo>
              </a:path>
            </a:pathLst>
          </a:custGeom>
          <a:ln w="25949">
            <a:solidFill>
              <a:srgbClr val="4BA173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5" name="object 5"/>
          <p:cNvSpPr txBox="1"/>
          <p:nvPr/>
        </p:nvSpPr>
        <p:spPr>
          <a:xfrm>
            <a:off x="2316126" y="4565041"/>
            <a:ext cx="1270000" cy="708550"/>
          </a:xfrm>
          <a:prstGeom prst="rect">
            <a:avLst/>
          </a:prstGeom>
          <a:solidFill>
            <a:srgbClr val="A4C1F4"/>
          </a:solidFill>
        </p:spPr>
        <p:txBody>
          <a:bodyPr vert="horz" wrap="square" lIns="0" tIns="92287" rIns="0" bIns="0" rtlCol="0">
            <a:spAutoFit/>
          </a:bodyPr>
          <a:lstStyle/>
          <a:p>
            <a:pPr marL="502061" marR="129537" indent="-379297" algn="ctr">
              <a:spcBef>
                <a:spcPts val="727"/>
              </a:spcBef>
            </a:pPr>
            <a:r>
              <a:rPr sz="1333" b="1" dirty="0">
                <a:solidFill>
                  <a:srgbClr val="222222"/>
                </a:solidFill>
                <a:latin typeface="Roboto Bk"/>
                <a:cs typeface="Roboto Bk"/>
              </a:rPr>
              <a:t>USER</a:t>
            </a:r>
            <a:r>
              <a:rPr lang="it-IT" sz="1333" b="1" spc="-67" dirty="0">
                <a:solidFill>
                  <a:srgbClr val="222222"/>
                </a:solidFill>
                <a:latin typeface="Roboto Bk"/>
                <a:cs typeface="Roboto Bk"/>
              </a:rPr>
              <a:t>  </a:t>
            </a:r>
            <a:r>
              <a:rPr sz="1333" b="1" spc="-13" dirty="0">
                <a:solidFill>
                  <a:srgbClr val="222222"/>
                </a:solidFill>
                <a:latin typeface="Roboto Bk"/>
                <a:cs typeface="Roboto Bk"/>
              </a:rPr>
              <a:t>STOR</a:t>
            </a:r>
            <a:r>
              <a:rPr lang="en-GB" sz="1333" b="1" spc="-13" dirty="0">
                <a:solidFill>
                  <a:srgbClr val="222222"/>
                </a:solidFill>
                <a:latin typeface="Roboto Bk"/>
                <a:cs typeface="Roboto Bk"/>
              </a:rPr>
              <a:t>Y </a:t>
            </a:r>
            <a:r>
              <a:rPr sz="1333" b="1" spc="-33" dirty="0">
                <a:solidFill>
                  <a:srgbClr val="222222"/>
                </a:solidFill>
                <a:latin typeface="Roboto Bk"/>
                <a:cs typeface="Roboto Bk"/>
              </a:rPr>
              <a:t>1.2</a:t>
            </a:r>
            <a:endParaRPr sz="1333" dirty="0">
              <a:latin typeface="Roboto Bk"/>
              <a:cs typeface="Roboto Bk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397726" y="2113628"/>
            <a:ext cx="7582747" cy="530851"/>
          </a:xfrm>
          <a:prstGeom prst="rect">
            <a:avLst/>
          </a:prstGeom>
          <a:solidFill>
            <a:srgbClr val="302142"/>
          </a:solidFill>
        </p:spPr>
        <p:txBody>
          <a:bodyPr vert="horz" wrap="square" lIns="0" tIns="200660" rIns="0" bIns="0" rtlCol="0">
            <a:spAutoFit/>
          </a:bodyPr>
          <a:lstStyle/>
          <a:p>
            <a:pPr algn="ctr">
              <a:spcBef>
                <a:spcPts val="1580"/>
              </a:spcBef>
            </a:pPr>
            <a:r>
              <a:rPr sz="2133" b="1" dirty="0">
                <a:solidFill>
                  <a:srgbClr val="FFFFFF"/>
                </a:solidFill>
                <a:latin typeface="Roboto Bk"/>
                <a:cs typeface="Roboto Bk"/>
              </a:rPr>
              <a:t>SCOPE</a:t>
            </a:r>
            <a:r>
              <a:rPr sz="2133" b="1" spc="-53" dirty="0">
                <a:solidFill>
                  <a:srgbClr val="FFFFFF"/>
                </a:solidFill>
                <a:latin typeface="Roboto Bk"/>
                <a:cs typeface="Roboto Bk"/>
              </a:rPr>
              <a:t> </a:t>
            </a:r>
            <a:r>
              <a:rPr sz="2133" b="1" dirty="0">
                <a:solidFill>
                  <a:srgbClr val="FFFFFF"/>
                </a:solidFill>
                <a:latin typeface="Roboto Bk"/>
                <a:cs typeface="Roboto Bk"/>
              </a:rPr>
              <a:t>OF</a:t>
            </a:r>
            <a:r>
              <a:rPr sz="2133" b="1" spc="-47" dirty="0">
                <a:solidFill>
                  <a:srgbClr val="FFFFFF"/>
                </a:solidFill>
                <a:latin typeface="Roboto Bk"/>
                <a:cs typeface="Roboto Bk"/>
              </a:rPr>
              <a:t> </a:t>
            </a:r>
            <a:r>
              <a:rPr sz="2133" b="1" spc="-27" dirty="0">
                <a:solidFill>
                  <a:srgbClr val="FFFFFF"/>
                </a:solidFill>
                <a:latin typeface="Roboto Bk"/>
                <a:cs typeface="Roboto Bk"/>
              </a:rPr>
              <a:t>WORK</a:t>
            </a:r>
            <a:endParaRPr lang="it-IT" sz="2133" b="1" spc="-27" dirty="0">
              <a:solidFill>
                <a:srgbClr val="FFFFFF"/>
              </a:solidFill>
              <a:latin typeface="Roboto Bk"/>
              <a:cs typeface="Roboto Bk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397726" y="3479110"/>
            <a:ext cx="2392680" cy="441211"/>
          </a:xfrm>
          <a:prstGeom prst="rect">
            <a:avLst/>
          </a:prstGeom>
          <a:solidFill>
            <a:srgbClr val="CCCCCC"/>
          </a:solidFill>
        </p:spPr>
        <p:txBody>
          <a:bodyPr vert="horz" wrap="square" lIns="0" tIns="152400" rIns="0" bIns="0" rtlCol="0">
            <a:spAutoFit/>
          </a:bodyPr>
          <a:lstStyle/>
          <a:p>
            <a:pPr algn="ctr">
              <a:spcBef>
                <a:spcPts val="1200"/>
              </a:spcBef>
            </a:pPr>
            <a:r>
              <a:rPr sz="1867" b="1" dirty="0">
                <a:solidFill>
                  <a:srgbClr val="222222"/>
                </a:solidFill>
                <a:latin typeface="Roboto Bk"/>
                <a:cs typeface="Roboto Bk"/>
              </a:rPr>
              <a:t>EPIC</a:t>
            </a:r>
            <a:r>
              <a:rPr sz="1867" b="1" spc="47" dirty="0">
                <a:solidFill>
                  <a:srgbClr val="222222"/>
                </a:solidFill>
                <a:latin typeface="Roboto Bk"/>
                <a:cs typeface="Roboto Bk"/>
              </a:rPr>
              <a:t> </a:t>
            </a:r>
            <a:r>
              <a:rPr sz="1867" b="1" spc="-67" dirty="0">
                <a:solidFill>
                  <a:srgbClr val="222222"/>
                </a:solidFill>
                <a:latin typeface="Roboto Bk"/>
                <a:cs typeface="Roboto Bk"/>
              </a:rPr>
              <a:t>1</a:t>
            </a:r>
            <a:endParaRPr sz="1867">
              <a:latin typeface="Roboto Bk"/>
              <a:cs typeface="Roboto Bk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990102" y="3479110"/>
            <a:ext cx="2395219" cy="441211"/>
          </a:xfrm>
          <a:prstGeom prst="rect">
            <a:avLst/>
          </a:prstGeom>
          <a:solidFill>
            <a:srgbClr val="CCCCCC"/>
          </a:solidFill>
        </p:spPr>
        <p:txBody>
          <a:bodyPr vert="horz" wrap="square" lIns="0" tIns="152400" rIns="0" bIns="0" rtlCol="0">
            <a:spAutoFit/>
          </a:bodyPr>
          <a:lstStyle/>
          <a:p>
            <a:pPr marL="2540" algn="ctr">
              <a:spcBef>
                <a:spcPts val="1200"/>
              </a:spcBef>
            </a:pPr>
            <a:r>
              <a:rPr sz="1867" b="1" dirty="0">
                <a:solidFill>
                  <a:srgbClr val="222222"/>
                </a:solidFill>
                <a:latin typeface="Roboto Bk"/>
                <a:cs typeface="Roboto Bk"/>
              </a:rPr>
              <a:t>EPIC</a:t>
            </a:r>
            <a:r>
              <a:rPr sz="1867" b="1" spc="47" dirty="0">
                <a:solidFill>
                  <a:srgbClr val="222222"/>
                </a:solidFill>
                <a:latin typeface="Roboto Bk"/>
                <a:cs typeface="Roboto Bk"/>
              </a:rPr>
              <a:t> </a:t>
            </a:r>
            <a:r>
              <a:rPr sz="1867" b="1" spc="-67" dirty="0">
                <a:solidFill>
                  <a:srgbClr val="222222"/>
                </a:solidFill>
                <a:latin typeface="Roboto Bk"/>
                <a:cs typeface="Roboto Bk"/>
              </a:rPr>
              <a:t>2</a:t>
            </a:r>
            <a:endParaRPr sz="1867">
              <a:latin typeface="Roboto Bk"/>
              <a:cs typeface="Roboto Bk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735160" y="4565041"/>
            <a:ext cx="1255607" cy="708550"/>
          </a:xfrm>
          <a:prstGeom prst="rect">
            <a:avLst/>
          </a:prstGeom>
          <a:solidFill>
            <a:srgbClr val="A4C1F4"/>
          </a:solidFill>
        </p:spPr>
        <p:txBody>
          <a:bodyPr vert="horz" wrap="square" lIns="0" tIns="92287" rIns="0" bIns="0" rtlCol="0">
            <a:spAutoFit/>
          </a:bodyPr>
          <a:lstStyle/>
          <a:p>
            <a:pPr marL="502061" marR="115144" indent="-379297">
              <a:spcBef>
                <a:spcPts val="727"/>
              </a:spcBef>
            </a:pPr>
            <a:r>
              <a:rPr sz="1333" b="1" dirty="0">
                <a:solidFill>
                  <a:srgbClr val="222222"/>
                </a:solidFill>
                <a:latin typeface="Roboto Bk"/>
                <a:cs typeface="Roboto Bk"/>
              </a:rPr>
              <a:t>USER</a:t>
            </a:r>
            <a:r>
              <a:rPr sz="1333" b="1" spc="-67" dirty="0">
                <a:solidFill>
                  <a:srgbClr val="222222"/>
                </a:solidFill>
                <a:latin typeface="Roboto Bk"/>
                <a:cs typeface="Roboto Bk"/>
              </a:rPr>
              <a:t> </a:t>
            </a:r>
            <a:r>
              <a:rPr sz="1333" b="1" spc="-13" dirty="0">
                <a:solidFill>
                  <a:srgbClr val="222222"/>
                </a:solidFill>
                <a:latin typeface="Roboto Bk"/>
                <a:cs typeface="Roboto Bk"/>
              </a:rPr>
              <a:t>STORY </a:t>
            </a:r>
            <a:r>
              <a:rPr sz="1333" b="1" spc="-33" dirty="0">
                <a:solidFill>
                  <a:srgbClr val="222222"/>
                </a:solidFill>
                <a:latin typeface="Roboto Bk"/>
                <a:cs typeface="Roboto Bk"/>
              </a:rPr>
              <a:t>1.2</a:t>
            </a:r>
            <a:endParaRPr sz="1333">
              <a:latin typeface="Roboto Bk"/>
              <a:cs typeface="Roboto Bk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566557" y="4565041"/>
            <a:ext cx="1231900" cy="708550"/>
          </a:xfrm>
          <a:prstGeom prst="rect">
            <a:avLst/>
          </a:prstGeom>
          <a:solidFill>
            <a:srgbClr val="A4C1F4"/>
          </a:solidFill>
        </p:spPr>
        <p:txBody>
          <a:bodyPr vert="horz" wrap="square" lIns="0" tIns="92287" rIns="0" bIns="0" rtlCol="0">
            <a:spAutoFit/>
          </a:bodyPr>
          <a:lstStyle/>
          <a:p>
            <a:pPr marL="494441" marR="99058" indent="-379297">
              <a:spcBef>
                <a:spcPts val="727"/>
              </a:spcBef>
            </a:pPr>
            <a:r>
              <a:rPr sz="1333" b="1" dirty="0">
                <a:solidFill>
                  <a:srgbClr val="222222"/>
                </a:solidFill>
                <a:latin typeface="Roboto Bk"/>
                <a:cs typeface="Roboto Bk"/>
              </a:rPr>
              <a:t>USE</a:t>
            </a:r>
            <a:r>
              <a:rPr lang="en-GB" sz="1333" b="1" dirty="0">
                <a:solidFill>
                  <a:srgbClr val="222222"/>
                </a:solidFill>
                <a:latin typeface="Roboto Bk"/>
                <a:cs typeface="Roboto Bk"/>
              </a:rPr>
              <a:t>R</a:t>
            </a:r>
            <a:r>
              <a:rPr lang="en-GB" sz="1333" b="1" spc="-67" dirty="0">
                <a:solidFill>
                  <a:srgbClr val="222222"/>
                </a:solidFill>
                <a:latin typeface="Roboto Bk"/>
                <a:cs typeface="Roboto Bk"/>
              </a:rPr>
              <a:t> </a:t>
            </a:r>
            <a:r>
              <a:rPr sz="1333" b="1" spc="-13" dirty="0">
                <a:solidFill>
                  <a:srgbClr val="222222"/>
                </a:solidFill>
                <a:latin typeface="Roboto Bk"/>
                <a:cs typeface="Roboto Bk"/>
              </a:rPr>
              <a:t>STORY </a:t>
            </a:r>
            <a:r>
              <a:rPr sz="1333" b="1" spc="-33" dirty="0">
                <a:solidFill>
                  <a:srgbClr val="222222"/>
                </a:solidFill>
                <a:latin typeface="Roboto Bk"/>
                <a:cs typeface="Roboto Bk"/>
              </a:rPr>
              <a:t>2.1</a:t>
            </a:r>
            <a:endParaRPr sz="1333" dirty="0">
              <a:latin typeface="Roboto Bk"/>
              <a:cs typeface="Roboto Bk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587640" y="3479110"/>
            <a:ext cx="2392680" cy="441211"/>
          </a:xfrm>
          <a:prstGeom prst="rect">
            <a:avLst/>
          </a:prstGeom>
          <a:solidFill>
            <a:srgbClr val="CCCCCC"/>
          </a:solidFill>
        </p:spPr>
        <p:txBody>
          <a:bodyPr vert="horz" wrap="square" lIns="0" tIns="152400" rIns="0" bIns="0" rtlCol="0">
            <a:spAutoFit/>
          </a:bodyPr>
          <a:lstStyle/>
          <a:p>
            <a:pPr algn="ctr">
              <a:spcBef>
                <a:spcPts val="1200"/>
              </a:spcBef>
            </a:pPr>
            <a:r>
              <a:rPr sz="1867" b="1" dirty="0">
                <a:solidFill>
                  <a:srgbClr val="222222"/>
                </a:solidFill>
                <a:latin typeface="Roboto Bk"/>
                <a:cs typeface="Roboto Bk"/>
              </a:rPr>
              <a:t>EPIC</a:t>
            </a:r>
            <a:r>
              <a:rPr sz="1867" b="1" spc="47" dirty="0">
                <a:solidFill>
                  <a:srgbClr val="222222"/>
                </a:solidFill>
                <a:latin typeface="Roboto Bk"/>
                <a:cs typeface="Roboto Bk"/>
              </a:rPr>
              <a:t> </a:t>
            </a:r>
            <a:r>
              <a:rPr sz="1867" b="1" spc="-67" dirty="0">
                <a:solidFill>
                  <a:srgbClr val="222222"/>
                </a:solidFill>
                <a:latin typeface="Roboto Bk"/>
                <a:cs typeface="Roboto Bk"/>
              </a:rPr>
              <a:t>3</a:t>
            </a:r>
            <a:endParaRPr sz="1867">
              <a:latin typeface="Roboto Bk"/>
              <a:cs typeface="Roboto Bk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593924" y="2821110"/>
            <a:ext cx="5190067" cy="659553"/>
          </a:xfrm>
          <a:custGeom>
            <a:avLst/>
            <a:gdLst/>
            <a:ahLst/>
            <a:cxnLst/>
            <a:rect l="l" t="t" r="r" b="b"/>
            <a:pathLst>
              <a:path w="3892550" h="494664">
                <a:moveTo>
                  <a:pt x="0" y="493499"/>
                </a:moveTo>
                <a:lnTo>
                  <a:pt x="0" y="255374"/>
                </a:lnTo>
                <a:lnTo>
                  <a:pt x="3892499" y="255374"/>
                </a:lnTo>
                <a:lnTo>
                  <a:pt x="3892499" y="494099"/>
                </a:lnTo>
              </a:path>
              <a:path w="3892550" h="494664">
                <a:moveTo>
                  <a:pt x="1946188" y="493499"/>
                </a:moveTo>
                <a:lnTo>
                  <a:pt x="1946188" y="0"/>
                </a:lnTo>
              </a:path>
            </a:pathLst>
          </a:custGeom>
          <a:ln w="19049">
            <a:solidFill>
              <a:srgbClr val="4BA173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3" name="object 13"/>
          <p:cNvSpPr/>
          <p:nvPr/>
        </p:nvSpPr>
        <p:spPr>
          <a:xfrm>
            <a:off x="2942326" y="4083509"/>
            <a:ext cx="1419860" cy="482600"/>
          </a:xfrm>
          <a:custGeom>
            <a:avLst/>
            <a:gdLst/>
            <a:ahLst/>
            <a:cxnLst/>
            <a:rect l="l" t="t" r="r" b="b"/>
            <a:pathLst>
              <a:path w="1064895" h="361950">
                <a:moveTo>
                  <a:pt x="0" y="361148"/>
                </a:moveTo>
                <a:lnTo>
                  <a:pt x="0" y="211448"/>
                </a:lnTo>
                <a:lnTo>
                  <a:pt x="1064399" y="211448"/>
                </a:lnTo>
                <a:lnTo>
                  <a:pt x="1064399" y="361748"/>
                </a:lnTo>
              </a:path>
              <a:path w="1064895" h="361950">
                <a:moveTo>
                  <a:pt x="488699" y="218399"/>
                </a:moveTo>
                <a:lnTo>
                  <a:pt x="488699" y="0"/>
                </a:lnTo>
              </a:path>
            </a:pathLst>
          </a:custGeom>
          <a:ln w="19049">
            <a:solidFill>
              <a:srgbClr val="4BA173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4" name="object 14"/>
          <p:cNvSpPr txBox="1"/>
          <p:nvPr/>
        </p:nvSpPr>
        <p:spPr>
          <a:xfrm>
            <a:off x="4006906" y="5830631"/>
            <a:ext cx="1210733" cy="400965"/>
          </a:xfrm>
          <a:prstGeom prst="rect">
            <a:avLst/>
          </a:prstGeom>
          <a:solidFill>
            <a:srgbClr val="B6D7A8"/>
          </a:solidFill>
        </p:spPr>
        <p:txBody>
          <a:bodyPr vert="horz" wrap="square" lIns="0" tIns="31327" rIns="0" bIns="0" rtlCol="0">
            <a:spAutoFit/>
          </a:bodyPr>
          <a:lstStyle/>
          <a:p>
            <a:pPr>
              <a:spcBef>
                <a:spcPts val="247"/>
              </a:spcBef>
            </a:pPr>
            <a:endParaRPr sz="1200">
              <a:latin typeface="Times New Roman"/>
              <a:cs typeface="Times New Roman"/>
            </a:endParaRPr>
          </a:p>
          <a:p>
            <a:pPr marL="215048"/>
            <a:r>
              <a:rPr sz="1200" b="1" dirty="0">
                <a:solidFill>
                  <a:srgbClr val="222222"/>
                </a:solidFill>
                <a:latin typeface="Roboto Bk"/>
                <a:cs typeface="Roboto Bk"/>
              </a:rPr>
              <a:t>TASK</a:t>
            </a:r>
            <a:r>
              <a:rPr sz="1200" b="1" spc="33" dirty="0">
                <a:solidFill>
                  <a:srgbClr val="222222"/>
                </a:solidFill>
                <a:latin typeface="Roboto Bk"/>
                <a:cs typeface="Roboto Bk"/>
              </a:rPr>
              <a:t> </a:t>
            </a:r>
            <a:r>
              <a:rPr sz="1200" b="1" spc="-13" dirty="0">
                <a:solidFill>
                  <a:srgbClr val="222222"/>
                </a:solidFill>
                <a:latin typeface="Roboto Bk"/>
                <a:cs typeface="Roboto Bk"/>
              </a:rPr>
              <a:t>2.1.1</a:t>
            </a:r>
            <a:endParaRPr sz="1200">
              <a:latin typeface="Roboto Bk"/>
              <a:cs typeface="Roboto Bk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566557" y="5830631"/>
            <a:ext cx="1231900" cy="400965"/>
          </a:xfrm>
          <a:prstGeom prst="rect">
            <a:avLst/>
          </a:prstGeom>
          <a:solidFill>
            <a:srgbClr val="B6D7A8"/>
          </a:solidFill>
        </p:spPr>
        <p:txBody>
          <a:bodyPr vert="horz" wrap="square" lIns="0" tIns="31327" rIns="0" bIns="0" rtlCol="0">
            <a:spAutoFit/>
          </a:bodyPr>
          <a:lstStyle/>
          <a:p>
            <a:pPr>
              <a:spcBef>
                <a:spcPts val="247"/>
              </a:spcBef>
            </a:pPr>
            <a:endParaRPr sz="1200">
              <a:latin typeface="Times New Roman"/>
              <a:cs typeface="Times New Roman"/>
            </a:endParaRPr>
          </a:p>
          <a:p>
            <a:pPr marL="223514"/>
            <a:r>
              <a:rPr sz="1200" b="1" dirty="0">
                <a:solidFill>
                  <a:srgbClr val="222222"/>
                </a:solidFill>
                <a:latin typeface="Roboto Bk"/>
                <a:cs typeface="Roboto Bk"/>
              </a:rPr>
              <a:t>TASK</a:t>
            </a:r>
            <a:r>
              <a:rPr sz="1200" b="1" spc="33" dirty="0">
                <a:solidFill>
                  <a:srgbClr val="222222"/>
                </a:solidFill>
                <a:latin typeface="Roboto Bk"/>
                <a:cs typeface="Roboto Bk"/>
              </a:rPr>
              <a:t> </a:t>
            </a:r>
            <a:r>
              <a:rPr sz="1200" b="1" spc="-13" dirty="0">
                <a:solidFill>
                  <a:srgbClr val="222222"/>
                </a:solidFill>
                <a:latin typeface="Roboto Bk"/>
                <a:cs typeface="Roboto Bk"/>
              </a:rPr>
              <a:t>2.1.2</a:t>
            </a:r>
            <a:endParaRPr sz="1200">
              <a:latin typeface="Roboto Bk"/>
              <a:cs typeface="Roboto Bk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141651" y="5830631"/>
            <a:ext cx="1210733" cy="400965"/>
          </a:xfrm>
          <a:prstGeom prst="rect">
            <a:avLst/>
          </a:prstGeom>
          <a:solidFill>
            <a:srgbClr val="B6D7A8"/>
          </a:solidFill>
        </p:spPr>
        <p:txBody>
          <a:bodyPr vert="horz" wrap="square" lIns="0" tIns="31327" rIns="0" bIns="0" rtlCol="0">
            <a:spAutoFit/>
          </a:bodyPr>
          <a:lstStyle/>
          <a:p>
            <a:pPr>
              <a:spcBef>
                <a:spcPts val="247"/>
              </a:spcBef>
            </a:pPr>
            <a:endParaRPr sz="1200">
              <a:latin typeface="Times New Roman"/>
              <a:cs typeface="Times New Roman"/>
            </a:endParaRPr>
          </a:p>
          <a:p>
            <a:pPr marL="215048"/>
            <a:r>
              <a:rPr sz="1200" b="1" dirty="0">
                <a:solidFill>
                  <a:srgbClr val="222222"/>
                </a:solidFill>
                <a:latin typeface="Roboto Bk"/>
                <a:cs typeface="Roboto Bk"/>
              </a:rPr>
              <a:t>TASK</a:t>
            </a:r>
            <a:r>
              <a:rPr sz="1200" b="1" spc="33" dirty="0">
                <a:solidFill>
                  <a:srgbClr val="222222"/>
                </a:solidFill>
                <a:latin typeface="Roboto Bk"/>
                <a:cs typeface="Roboto Bk"/>
              </a:rPr>
              <a:t> </a:t>
            </a:r>
            <a:r>
              <a:rPr sz="1200" b="1" spc="-13" dirty="0">
                <a:solidFill>
                  <a:srgbClr val="222222"/>
                </a:solidFill>
                <a:latin typeface="Roboto Bk"/>
                <a:cs typeface="Roboto Bk"/>
              </a:rPr>
              <a:t>2.1.3</a:t>
            </a:r>
            <a:endParaRPr sz="1200">
              <a:latin typeface="Roboto Bk"/>
              <a:cs typeface="Roboto Bk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4612106" y="5525152"/>
            <a:ext cx="3135207" cy="306493"/>
          </a:xfrm>
          <a:custGeom>
            <a:avLst/>
            <a:gdLst/>
            <a:ahLst/>
            <a:cxnLst/>
            <a:rect l="l" t="t" r="r" b="b"/>
            <a:pathLst>
              <a:path w="2351404" h="229870">
                <a:moveTo>
                  <a:pt x="0" y="229109"/>
                </a:moveTo>
                <a:lnTo>
                  <a:pt x="0" y="0"/>
                </a:lnTo>
                <a:lnTo>
                  <a:pt x="2351099" y="0"/>
                </a:lnTo>
                <a:lnTo>
                  <a:pt x="2351099" y="229709"/>
                </a:lnTo>
              </a:path>
            </a:pathLst>
          </a:custGeom>
          <a:ln w="19049">
            <a:solidFill>
              <a:srgbClr val="4BA173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9" name="object 19"/>
          <p:cNvSpPr txBox="1">
            <a:spLocks noGrp="1"/>
          </p:cNvSpPr>
          <p:nvPr>
            <p:ph type="sldNum" sz="quarter" idx="4294967295"/>
          </p:nvPr>
        </p:nvSpPr>
        <p:spPr>
          <a:xfrm>
            <a:off x="11936413" y="4687888"/>
            <a:ext cx="255587" cy="1809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000" b="0" i="0">
                <a:solidFill>
                  <a:srgbClr val="434343"/>
                </a:solidFill>
                <a:latin typeface="Trebuchet MS"/>
                <a:cs typeface="Trebuchet MS"/>
              </a:defRPr>
            </a:lvl1pPr>
          </a:lstStyle>
          <a:p>
            <a:pPr marL="83185">
              <a:spcBef>
                <a:spcPts val="20"/>
              </a:spcBef>
            </a:pPr>
            <a:fld id="{81D60167-4931-47E6-BA6A-407CBD079E47}" type="slidenum">
              <a:rPr lang="en-GB" spc="-25" smtClean="0"/>
              <a:pPr marL="83185">
                <a:spcBef>
                  <a:spcPts val="20"/>
                </a:spcBef>
              </a:pPr>
              <a:t>7</a:t>
            </a:fld>
            <a:endParaRPr spc="-33" dirty="0"/>
          </a:p>
        </p:txBody>
      </p:sp>
      <p:sp>
        <p:nvSpPr>
          <p:cNvPr id="22" name="Titolo 21">
            <a:extLst>
              <a:ext uri="{FF2B5EF4-FFF2-40B4-BE49-F238E27FC236}">
                <a16:creationId xmlns:a16="http://schemas.microsoft.com/office/drawing/2014/main" id="{B4E41332-E558-BB45-F702-B8DE10E4D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How to create a backlog</a:t>
            </a:r>
            <a:endParaRPr lang="en-GB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800DA3-84C4-7756-DE2C-79B034061E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8A0FB86-BC8F-0C0F-08DD-16B47C6B99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How to create a backlog</a:t>
            </a:r>
            <a:endParaRPr lang="en-GB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8C7D306-CE7C-4795-90A6-2402CA6C77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dirty="0"/>
              <a:t>Start with high-level goals - What problems are we solving?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Write user stories – Use the format: “As a [user], I want [feature] so that [benefit].”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Break down epics into smaller stories.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Prioritize based on business value and urgency.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Estimate effort with the team.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Review and refine regularly (Backlog Grooming/Refinement).</a:t>
            </a:r>
          </a:p>
        </p:txBody>
      </p:sp>
    </p:spTree>
    <p:extLst>
      <p:ext uri="{BB962C8B-B14F-4D97-AF65-F5344CB8AC3E}">
        <p14:creationId xmlns:p14="http://schemas.microsoft.com/office/powerpoint/2010/main" val="7637645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398026-765A-97F2-433A-937282C5C0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11DB7A8-1FD8-8749-8B2F-ABC61EC2D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200" dirty="0"/>
              <a:t>How to create a backlog - </a:t>
            </a:r>
            <a:r>
              <a:rPr lang="en-GB" sz="3200" dirty="0"/>
              <a:t>Common mistakes to avoid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B47B42B-39DE-5B96-40D8-2886FB6DDD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Having vague or overly detailed stories</a:t>
            </a:r>
          </a:p>
          <a:p>
            <a:r>
              <a:rPr lang="en-GB" dirty="0"/>
              <a:t>Not involving the team in backlog refinement</a:t>
            </a:r>
          </a:p>
          <a:p>
            <a:r>
              <a:rPr lang="en-GB" dirty="0"/>
              <a:t>Ignoring technical debt or bugs</a:t>
            </a:r>
          </a:p>
          <a:p>
            <a:r>
              <a:rPr lang="en-GB" dirty="0"/>
              <a:t>Letting the backlog grow without pruning</a:t>
            </a:r>
          </a:p>
        </p:txBody>
      </p:sp>
    </p:spTree>
    <p:extLst>
      <p:ext uri="{BB962C8B-B14F-4D97-AF65-F5344CB8AC3E}">
        <p14:creationId xmlns:p14="http://schemas.microsoft.com/office/powerpoint/2010/main" val="395706148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sustava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768</TotalTime>
  <Words>1997</Words>
  <Application>Microsoft Office PowerPoint</Application>
  <PresentationFormat>Widescreen</PresentationFormat>
  <Paragraphs>277</Paragraphs>
  <Slides>47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12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47</vt:i4>
      </vt:variant>
    </vt:vector>
  </HeadingPairs>
  <TitlesOfParts>
    <vt:vector size="60" baseType="lpstr">
      <vt:lpstr>Arial</vt:lpstr>
      <vt:lpstr>Arial MT</vt:lpstr>
      <vt:lpstr>Bahnschrift</vt:lpstr>
      <vt:lpstr>Bahnschrift SemiBold</vt:lpstr>
      <vt:lpstr>Bahnschrift SemiLight</vt:lpstr>
      <vt:lpstr>Calibri</vt:lpstr>
      <vt:lpstr>Calibri Light</vt:lpstr>
      <vt:lpstr>Montserrat</vt:lpstr>
      <vt:lpstr>Roboto</vt:lpstr>
      <vt:lpstr>Roboto Bk</vt:lpstr>
      <vt:lpstr>Times New Roman</vt:lpstr>
      <vt:lpstr>Trebuchet MS</vt:lpstr>
      <vt:lpstr>Tema sustava Office</vt:lpstr>
      <vt:lpstr>3. Planning of activities considering the team's production capacity: creation of a backlog</vt:lpstr>
      <vt:lpstr>Summary</vt:lpstr>
      <vt:lpstr>3.1 How to create a backlog (2.5 hours)</vt:lpstr>
      <vt:lpstr>What is a backlog?</vt:lpstr>
      <vt:lpstr>Components of a backlog item</vt:lpstr>
      <vt:lpstr>How to create a backlog</vt:lpstr>
      <vt:lpstr>How to create a backlog</vt:lpstr>
      <vt:lpstr>How to create a backlog</vt:lpstr>
      <vt:lpstr>How to create a backlog - Common mistakes to avoid</vt:lpstr>
      <vt:lpstr>Group Exercise – Create a mini product backlog</vt:lpstr>
      <vt:lpstr>Group Exercise – Create a mini product backlog</vt:lpstr>
      <vt:lpstr>How to create a backlog</vt:lpstr>
      <vt:lpstr>3.2 How to manage card granularity (2.5 hours)</vt:lpstr>
      <vt:lpstr>Different granularities</vt:lpstr>
      <vt:lpstr>WBS vs RBS</vt:lpstr>
      <vt:lpstr>WBS vs RBS</vt:lpstr>
      <vt:lpstr>Feature vs Epic</vt:lpstr>
      <vt:lpstr>Epic vs User Story</vt:lpstr>
      <vt:lpstr>Epic vs User Story</vt:lpstr>
      <vt:lpstr>Task</vt:lpstr>
      <vt:lpstr>Relations between different cards</vt:lpstr>
      <vt:lpstr>Three good reasons to use RBS</vt:lpstr>
      <vt:lpstr>Moscow Method</vt:lpstr>
      <vt:lpstr>How to create a backlog - Tips</vt:lpstr>
      <vt:lpstr>Distinguishing cards</vt:lpstr>
      <vt:lpstr>Epic Cards by Screenful</vt:lpstr>
      <vt:lpstr>Epic Cards by Screenful</vt:lpstr>
      <vt:lpstr>3.3 How to manage capacity planning (2.5 hours)</vt:lpstr>
      <vt:lpstr>Managing capacity planning</vt:lpstr>
      <vt:lpstr>Managing capacity planning</vt:lpstr>
      <vt:lpstr>Giving weight to outcomes</vt:lpstr>
      <vt:lpstr>Giving weight to outcomes</vt:lpstr>
      <vt:lpstr>Giving weight to outcomes</vt:lpstr>
      <vt:lpstr>Giving weight to outcomes</vt:lpstr>
      <vt:lpstr>Establishing a release plan</vt:lpstr>
      <vt:lpstr>Establishing a release plan</vt:lpstr>
      <vt:lpstr>Establishing a release plan</vt:lpstr>
      <vt:lpstr>Establishing a release plan</vt:lpstr>
      <vt:lpstr>Establishing a release plan</vt:lpstr>
      <vt:lpstr>Focus Factor (FF)</vt:lpstr>
      <vt:lpstr>Focus Factor (FF)</vt:lpstr>
      <vt:lpstr>Exercise</vt:lpstr>
      <vt:lpstr>What have we learnt?</vt:lpstr>
      <vt:lpstr>What have we learnt?</vt:lpstr>
      <vt:lpstr>2.5 Practical workshop - Agile adoption: building a board and writing cards (4 hours)</vt:lpstr>
      <vt:lpstr>Practical workshop</vt:lpstr>
      <vt:lpstr>Practical workshop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prezentacija</dc:title>
  <dc:creator>Božica Bajčić</dc:creator>
  <cp:lastModifiedBy>Luca Paolucci</cp:lastModifiedBy>
  <cp:revision>45</cp:revision>
  <dcterms:created xsi:type="dcterms:W3CDTF">2024-02-12T13:35:47Z</dcterms:created>
  <dcterms:modified xsi:type="dcterms:W3CDTF">2025-06-11T14:12:38Z</dcterms:modified>
</cp:coreProperties>
</file>